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1" r:id="rId6"/>
    <p:sldId id="268" r:id="rId7"/>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5F6"/>
    <a:srgbClr val="E6E6E6"/>
    <a:srgbClr val="FBF3F7"/>
    <a:srgbClr val="E6ECED"/>
    <a:srgbClr val="E5E5DE"/>
    <a:srgbClr val="F4F5EC"/>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85" autoAdjust="0"/>
    <p:restoredTop sz="92359" autoAdjust="0"/>
  </p:normalViewPr>
  <p:slideViewPr>
    <p:cSldViewPr snapToGrid="0" showGuides="1">
      <p:cViewPr>
        <p:scale>
          <a:sx n="34" d="100"/>
          <a:sy n="34" d="100"/>
        </p:scale>
        <p:origin x="-88" y="416"/>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www.mdpi.com/2073-4395/15/6/1465" TargetMode="External"/><Relationship Id="rId7" Type="http://schemas.openxmlformats.org/officeDocument/2006/relationships/hyperlink" Target="https://www.copernicus.eu/en/documentation/information-material/esa-cci-open-data-portal-projectdata-access" TargetMode="External"/><Relationship Id="rId2" Type="http://schemas.openxmlformats.org/officeDocument/2006/relationships/hyperlink" Target="https://www.globalforestwatch.org/dashboards/country/IDN/?map=eyJjYW5Cb3VuZCI6dHJ1ZX0%3D" TargetMode="External"/><Relationship Id="rId1" Type="http://schemas.openxmlformats.org/officeDocument/2006/relationships/slideLayout" Target="../slideLayouts/slideLayout1.xml"/><Relationship Id="rId6" Type="http://schemas.openxmlformats.org/officeDocument/2006/relationships/hyperlink" Target="https://www.reuters.com/sustainability/indonesia-fines-dozens-palm-oil-mining-companies-23-billion-operating-forest-2025-12-08/" TargetMode="External"/><Relationship Id="rId5" Type="http://schemas.openxmlformats.org/officeDocument/2006/relationships/hyperlink" Target="https://www.reuters.com/sustainability/climate-energy/indonesia-promises-action-any-mining-permit-violations-sumatra-floods-toll-about-2025-12-04/" TargetMode="External"/><Relationship Id="rId4" Type="http://schemas.openxmlformats.org/officeDocument/2006/relationships/hyperlink" Target="https://carbon-pulse.com/464583/"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hadyabu/deforestation_indonesi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60C7A442-0134-74C9-6881-668E76FAE46D}"/>
              </a:ext>
            </a:extLst>
          </p:cNvPr>
          <p:cNvPicPr>
            <a:picLocks noChangeAspect="1"/>
          </p:cNvPicPr>
          <p:nvPr/>
        </p:nvPicPr>
        <p:blipFill>
          <a:blip r:embed="rId2"/>
          <a:srcRect t="13989" b="16985"/>
          <a:stretch/>
        </p:blipFill>
        <p:spPr>
          <a:xfrm>
            <a:off x="40246359" y="22703765"/>
            <a:ext cx="1564071" cy="1525037"/>
          </a:xfrm>
          <a:prstGeom prst="rect">
            <a:avLst/>
          </a:prstGeom>
        </p:spPr>
      </p:pic>
      <p:sp>
        <p:nvSpPr>
          <p:cNvPr id="29" name="Title 28" descr="Poster title"/>
          <p:cNvSpPr>
            <a:spLocks noGrp="1"/>
          </p:cNvSpPr>
          <p:nvPr>
            <p:ph type="title"/>
          </p:nvPr>
        </p:nvSpPr>
        <p:spPr>
          <a:xfrm>
            <a:off x="1060059" y="1110133"/>
            <a:ext cx="40717941" cy="1089401"/>
          </a:xfrm>
        </p:spPr>
        <p:txBody>
          <a:bodyPr/>
          <a:lstStyle/>
          <a:p>
            <a:r>
              <a:rPr lang="en-GB" dirty="0"/>
              <a:t>Deforestation Detection in Indonesia</a:t>
            </a:r>
          </a:p>
        </p:txBody>
      </p:sp>
      <p:sp>
        <p:nvSpPr>
          <p:cNvPr id="30" name="Text Placeholder 29" descr="Authors"/>
          <p:cNvSpPr>
            <a:spLocks noGrp="1"/>
          </p:cNvSpPr>
          <p:nvPr>
            <p:ph type="body" sz="quarter" idx="10"/>
          </p:nvPr>
        </p:nvSpPr>
        <p:spPr/>
        <p:txBody>
          <a:bodyPr/>
          <a:lstStyle/>
          <a:p>
            <a:r>
              <a:rPr lang="en-GB" dirty="0"/>
              <a:t>Shady Abushady</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p:txBody>
          <a:bodyPr/>
          <a:lstStyle/>
          <a:p>
            <a:r>
              <a:rPr lang="en-GB" dirty="0"/>
              <a:t>Original Paper:</a:t>
            </a:r>
          </a:p>
        </p:txBody>
      </p:sp>
      <p:sp>
        <p:nvSpPr>
          <p:cNvPr id="40" name="Content Placeholder 39" descr="Column 1, box 2"/>
          <p:cNvSpPr>
            <a:spLocks noGrp="1"/>
          </p:cNvSpPr>
          <p:nvPr>
            <p:ph sz="quarter" idx="22"/>
          </p:nvPr>
        </p:nvSpPr>
        <p:spPr/>
        <p:txBody>
          <a:bodyPr/>
          <a:lstStyle/>
          <a:p>
            <a:r>
              <a:rPr lang="en-GB" dirty="0"/>
              <a:t>New Context: Deforestation in Indonesia</a:t>
            </a:r>
          </a:p>
        </p:txBody>
      </p:sp>
      <p:sp>
        <p:nvSpPr>
          <p:cNvPr id="2" name="Content Placeholder 1" descr="Column 2, box 1"/>
          <p:cNvSpPr>
            <a:spLocks noGrp="1"/>
          </p:cNvSpPr>
          <p:nvPr>
            <p:ph sz="quarter" idx="16"/>
          </p:nvPr>
        </p:nvSpPr>
        <p:spPr/>
        <p:txBody>
          <a:bodyPr/>
          <a:lstStyle/>
          <a:p>
            <a:r>
              <a:rPr lang="en-GB" dirty="0"/>
              <a:t>Adaptation of the Model Architecture</a:t>
            </a:r>
          </a:p>
        </p:txBody>
      </p:sp>
      <p:sp>
        <p:nvSpPr>
          <p:cNvPr id="38" name="Content Placeholder 37" descr="Column 2, box 2"/>
          <p:cNvSpPr>
            <a:spLocks noGrp="1"/>
          </p:cNvSpPr>
          <p:nvPr>
            <p:ph sz="quarter" idx="20"/>
          </p:nvPr>
        </p:nvSpPr>
        <p:spPr/>
        <p:txBody>
          <a:bodyPr/>
          <a:lstStyle/>
          <a:p>
            <a:r>
              <a:rPr lang="en-GB" dirty="0"/>
              <a:t>Datasets</a:t>
            </a:r>
          </a:p>
        </p:txBody>
      </p:sp>
      <p:sp>
        <p:nvSpPr>
          <p:cNvPr id="35" name="Content Placeholder 34" descr="Column 3, box 1"/>
          <p:cNvSpPr>
            <a:spLocks noGrp="1"/>
          </p:cNvSpPr>
          <p:nvPr>
            <p:ph sz="quarter" idx="17"/>
          </p:nvPr>
        </p:nvSpPr>
        <p:spPr/>
        <p:txBody>
          <a:bodyPr/>
          <a:lstStyle/>
          <a:p>
            <a:r>
              <a:rPr lang="en-GB" dirty="0"/>
              <a:t>Model Performance</a:t>
            </a:r>
          </a:p>
        </p:txBody>
      </p:sp>
      <p:sp>
        <p:nvSpPr>
          <p:cNvPr id="37" name="Content Placeholder 36" descr="Column 3, box 2"/>
          <p:cNvSpPr>
            <a:spLocks noGrp="1"/>
          </p:cNvSpPr>
          <p:nvPr>
            <p:ph sz="quarter" idx="19"/>
          </p:nvPr>
        </p:nvSpPr>
        <p:spPr/>
        <p:txBody>
          <a:bodyPr/>
          <a:lstStyle/>
          <a:p>
            <a:r>
              <a:rPr lang="en-GB" dirty="0"/>
              <a:t>Evaluation of the Performance</a:t>
            </a:r>
          </a:p>
        </p:txBody>
      </p:sp>
      <p:sp>
        <p:nvSpPr>
          <p:cNvPr id="39" name="Content Placeholder 38" descr="Column 3, box 3"/>
          <p:cNvSpPr>
            <a:spLocks noGrp="1"/>
          </p:cNvSpPr>
          <p:nvPr>
            <p:ph sz="quarter" idx="21"/>
          </p:nvPr>
        </p:nvSpPr>
        <p:spPr/>
        <p:txBody>
          <a:bodyPr/>
          <a:lstStyle/>
          <a:p>
            <a:r>
              <a:rPr lang="en-GB" dirty="0"/>
              <a:t>Discussion and Critical Reflections on SDGs</a:t>
            </a:r>
          </a:p>
        </p:txBody>
      </p:sp>
      <p:sp>
        <p:nvSpPr>
          <p:cNvPr id="33" name="Text Placeholder 32" descr="Contact details"/>
          <p:cNvSpPr>
            <a:spLocks noGrp="1"/>
          </p:cNvSpPr>
          <p:nvPr>
            <p:ph type="body" sz="quarter" idx="13"/>
          </p:nvPr>
        </p:nvSpPr>
        <p:spPr/>
        <p:txBody>
          <a:bodyPr>
            <a:normAutofit lnSpcReduction="10000"/>
          </a:bodyPr>
          <a:lstStyle/>
          <a:p>
            <a:r>
              <a:rPr lang="en-GB" dirty="0"/>
              <a:t>Shady Abushady</a:t>
            </a:r>
          </a:p>
          <a:p>
            <a:r>
              <a:rPr lang="en-GB" dirty="0"/>
              <a:t>Shady.Abushady.25@ucl.ac.uk</a:t>
            </a:r>
          </a:p>
        </p:txBody>
      </p:sp>
      <p:pic>
        <p:nvPicPr>
          <p:cNvPr id="7" name="Picture 6" descr="Original Model Architecture">
            <a:extLst>
              <a:ext uri="{FF2B5EF4-FFF2-40B4-BE49-F238E27FC236}">
                <a16:creationId xmlns:a16="http://schemas.microsoft.com/office/drawing/2014/main" id="{3C32B9CD-D62D-1A1B-809D-C375B30DBD2B}"/>
              </a:ext>
            </a:extLst>
          </p:cNvPr>
          <p:cNvPicPr>
            <a:picLocks noChangeAspect="1"/>
          </p:cNvPicPr>
          <p:nvPr/>
        </p:nvPicPr>
        <p:blipFill>
          <a:blip r:embed="rId3"/>
          <a:stretch>
            <a:fillRect/>
          </a:stretch>
        </p:blipFill>
        <p:spPr>
          <a:xfrm>
            <a:off x="1516471" y="6691110"/>
            <a:ext cx="12115857" cy="3375971"/>
          </a:xfrm>
          <a:prstGeom prst="rect">
            <a:avLst/>
          </a:prstGeom>
        </p:spPr>
      </p:pic>
      <p:sp>
        <p:nvSpPr>
          <p:cNvPr id="13" name="TextBox 12">
            <a:extLst>
              <a:ext uri="{FF2B5EF4-FFF2-40B4-BE49-F238E27FC236}">
                <a16:creationId xmlns:a16="http://schemas.microsoft.com/office/drawing/2014/main" id="{40D8D6FD-9928-4694-9929-97DBD4B55A7B}"/>
              </a:ext>
            </a:extLst>
          </p:cNvPr>
          <p:cNvSpPr txBox="1"/>
          <p:nvPr/>
        </p:nvSpPr>
        <p:spPr>
          <a:xfrm rot="10800000" flipV="1">
            <a:off x="1833703" y="6468907"/>
            <a:ext cx="11517778" cy="523220"/>
          </a:xfrm>
          <a:prstGeom prst="rect">
            <a:avLst/>
          </a:prstGeom>
          <a:noFill/>
        </p:spPr>
        <p:txBody>
          <a:bodyPr wrap="square">
            <a:spAutoFit/>
          </a:bodyPr>
          <a:lstStyle/>
          <a:p>
            <a:r>
              <a:rPr lang="en-US" sz="2800" dirty="0">
                <a:solidFill>
                  <a:srgbClr val="000000"/>
                </a:solidFill>
                <a:latin typeface="Helvetica" pitchFamily="2" charset="0"/>
              </a:rPr>
              <a:t>A</a:t>
            </a:r>
            <a:r>
              <a:rPr lang="en-US" sz="2800" dirty="0">
                <a:solidFill>
                  <a:srgbClr val="000000"/>
                </a:solidFill>
                <a:effectLst/>
                <a:latin typeface="Helvetica" pitchFamily="2" charset="0"/>
              </a:rPr>
              <a:t>ttention-based U-Net for detecting deforestation with satellite imagery</a:t>
            </a:r>
          </a:p>
        </p:txBody>
      </p:sp>
      <p:sp>
        <p:nvSpPr>
          <p:cNvPr id="14" name="TextBox 13">
            <a:extLst>
              <a:ext uri="{FF2B5EF4-FFF2-40B4-BE49-F238E27FC236}">
                <a16:creationId xmlns:a16="http://schemas.microsoft.com/office/drawing/2014/main" id="{2C454C59-7352-8982-45B0-C646D0878171}"/>
              </a:ext>
            </a:extLst>
          </p:cNvPr>
          <p:cNvSpPr txBox="1"/>
          <p:nvPr/>
        </p:nvSpPr>
        <p:spPr>
          <a:xfrm>
            <a:off x="1058784" y="9952557"/>
            <a:ext cx="13067616" cy="1384995"/>
          </a:xfrm>
          <a:prstGeom prst="rect">
            <a:avLst/>
          </a:prstGeom>
          <a:noFill/>
        </p:spPr>
        <p:txBody>
          <a:bodyPr wrap="square">
            <a:spAutoFit/>
          </a:bodyPr>
          <a:lstStyle/>
          <a:p>
            <a:r>
              <a:rPr lang="en-US" sz="2800" b="0" i="0" u="none" strike="noStrike" dirty="0">
                <a:solidFill>
                  <a:srgbClr val="000000"/>
                </a:solidFill>
                <a:effectLst/>
                <a:latin typeface="-webkit-standard"/>
              </a:rPr>
              <a:t>To reproduce th</a:t>
            </a:r>
            <a:r>
              <a:rPr lang="en-US" sz="2800" dirty="0">
                <a:solidFill>
                  <a:srgbClr val="000000"/>
                </a:solidFill>
                <a:latin typeface="-webkit-standard"/>
              </a:rPr>
              <a:t>e model, clone </a:t>
            </a:r>
            <a:r>
              <a:rPr lang="en-US" sz="2800" dirty="0">
                <a:solidFill>
                  <a:srgbClr val="000000"/>
                </a:solidFill>
                <a:highlight>
                  <a:srgbClr val="FFFF00"/>
                </a:highlight>
                <a:latin typeface="-webkit-standard"/>
              </a:rPr>
              <a:t>this </a:t>
            </a:r>
            <a:r>
              <a:rPr lang="en-US" sz="2800" dirty="0" err="1">
                <a:solidFill>
                  <a:srgbClr val="000000"/>
                </a:solidFill>
                <a:highlight>
                  <a:srgbClr val="FFFF00"/>
                </a:highlight>
                <a:latin typeface="-webkit-standard"/>
              </a:rPr>
              <a:t>github</a:t>
            </a:r>
            <a:r>
              <a:rPr lang="en-US" sz="2800" dirty="0">
                <a:solidFill>
                  <a:srgbClr val="000000"/>
                </a:solidFill>
                <a:highlight>
                  <a:srgbClr val="FFFF00"/>
                </a:highlight>
                <a:latin typeface="-webkit-standard"/>
              </a:rPr>
              <a:t> repository. </a:t>
            </a:r>
            <a:r>
              <a:rPr lang="en-US" sz="2800" dirty="0">
                <a:solidFill>
                  <a:srgbClr val="000000"/>
                </a:solidFill>
                <a:latin typeface="-webkit-standard"/>
              </a:rPr>
              <a:t>Run the notebook titled “Original Paper”. This will download, prepare and ingest the data, train the model and provide some evaluation data.</a:t>
            </a:r>
            <a:endParaRPr lang="en-US" sz="2800" b="0" i="0" u="none" strike="noStrike" dirty="0">
              <a:solidFill>
                <a:srgbClr val="000000"/>
              </a:solidFill>
              <a:effectLst/>
              <a:latin typeface="-webkit-standard"/>
            </a:endParaRPr>
          </a:p>
        </p:txBody>
      </p:sp>
      <p:sp>
        <p:nvSpPr>
          <p:cNvPr id="15" name="TextBox 14">
            <a:extLst>
              <a:ext uri="{FF2B5EF4-FFF2-40B4-BE49-F238E27FC236}">
                <a16:creationId xmlns:a16="http://schemas.microsoft.com/office/drawing/2014/main" id="{69BE6030-DD8A-7E0B-83F3-D5D8477F01EE}"/>
              </a:ext>
            </a:extLst>
          </p:cNvPr>
          <p:cNvSpPr txBox="1"/>
          <p:nvPr/>
        </p:nvSpPr>
        <p:spPr>
          <a:xfrm>
            <a:off x="1058783" y="11340354"/>
            <a:ext cx="6344604" cy="2246769"/>
          </a:xfrm>
          <a:prstGeom prst="rect">
            <a:avLst/>
          </a:prstGeom>
          <a:noFill/>
        </p:spPr>
        <p:txBody>
          <a:bodyPr wrap="square">
            <a:spAutoFit/>
          </a:bodyPr>
          <a:lstStyle/>
          <a:p>
            <a:r>
              <a:rPr lang="en-US" sz="2800" b="0" i="0" u="none" strike="noStrike" dirty="0">
                <a:solidFill>
                  <a:srgbClr val="000000"/>
                </a:solidFill>
                <a:effectLst/>
                <a:latin typeface="-webkit-standard"/>
              </a:rPr>
              <a:t>Results:</a:t>
            </a:r>
          </a:p>
          <a:p>
            <a:r>
              <a:rPr lang="en-US" sz="2800" b="0" i="0" u="none" strike="noStrike" dirty="0">
                <a:solidFill>
                  <a:srgbClr val="000000"/>
                </a:solidFill>
                <a:effectLst/>
                <a:latin typeface="-webkit-standard"/>
              </a:rPr>
              <a:t>The model reproduced well. The graphs to the right show the accuracy and the loss of the model during training. </a:t>
            </a:r>
            <a:r>
              <a:rPr lang="en-US" sz="2800" dirty="0">
                <a:solidFill>
                  <a:srgbClr val="000000"/>
                </a:solidFill>
                <a:latin typeface="-webkit-standard"/>
              </a:rPr>
              <a:t>It achieved similar results to the original (within 5%)</a:t>
            </a:r>
            <a:endParaRPr lang="en-US" sz="2800" b="0" i="0" u="none" strike="noStrike" dirty="0">
              <a:solidFill>
                <a:srgbClr val="000000"/>
              </a:solidFill>
              <a:effectLst/>
              <a:latin typeface="-webkit-standard"/>
            </a:endParaRPr>
          </a:p>
        </p:txBody>
      </p:sp>
      <p:pic>
        <p:nvPicPr>
          <p:cNvPr id="17" name="Picture 16" descr="Loss through epochs">
            <a:extLst>
              <a:ext uri="{FF2B5EF4-FFF2-40B4-BE49-F238E27FC236}">
                <a16:creationId xmlns:a16="http://schemas.microsoft.com/office/drawing/2014/main" id="{036E830D-30E8-0C6A-9962-9FD54C85B0C5}"/>
              </a:ext>
            </a:extLst>
          </p:cNvPr>
          <p:cNvPicPr>
            <a:picLocks noChangeAspect="1"/>
          </p:cNvPicPr>
          <p:nvPr/>
        </p:nvPicPr>
        <p:blipFill>
          <a:blip r:embed="rId4"/>
          <a:stretch>
            <a:fillRect/>
          </a:stretch>
        </p:blipFill>
        <p:spPr>
          <a:xfrm>
            <a:off x="10761423" y="11050955"/>
            <a:ext cx="3331330" cy="2513212"/>
          </a:xfrm>
          <a:prstGeom prst="rect">
            <a:avLst/>
          </a:prstGeom>
        </p:spPr>
      </p:pic>
      <p:pic>
        <p:nvPicPr>
          <p:cNvPr id="19" name="Picture 18" descr="Accuracy through the epochs">
            <a:extLst>
              <a:ext uri="{FF2B5EF4-FFF2-40B4-BE49-F238E27FC236}">
                <a16:creationId xmlns:a16="http://schemas.microsoft.com/office/drawing/2014/main" id="{5219EAB8-C332-C09F-D4E4-73DDA30D148D}"/>
              </a:ext>
            </a:extLst>
          </p:cNvPr>
          <p:cNvPicPr>
            <a:picLocks noChangeAspect="1"/>
          </p:cNvPicPr>
          <p:nvPr/>
        </p:nvPicPr>
        <p:blipFill>
          <a:blip r:embed="rId5"/>
          <a:stretch>
            <a:fillRect/>
          </a:stretch>
        </p:blipFill>
        <p:spPr>
          <a:xfrm>
            <a:off x="7404150" y="11050733"/>
            <a:ext cx="3376575" cy="2513212"/>
          </a:xfrm>
          <a:prstGeom prst="rect">
            <a:avLst/>
          </a:prstGeom>
        </p:spPr>
      </p:pic>
      <p:sp>
        <p:nvSpPr>
          <p:cNvPr id="23" name="TextBox 22">
            <a:extLst>
              <a:ext uri="{FF2B5EF4-FFF2-40B4-BE49-F238E27FC236}">
                <a16:creationId xmlns:a16="http://schemas.microsoft.com/office/drawing/2014/main" id="{5EB8BBA3-D373-476A-309C-42AB874B51D2}"/>
              </a:ext>
            </a:extLst>
          </p:cNvPr>
          <p:cNvSpPr txBox="1"/>
          <p:nvPr/>
        </p:nvSpPr>
        <p:spPr>
          <a:xfrm>
            <a:off x="1058783" y="14777522"/>
            <a:ext cx="1782388" cy="1015663"/>
          </a:xfrm>
          <a:prstGeom prst="rect">
            <a:avLst/>
          </a:prstGeom>
          <a:noFill/>
        </p:spPr>
        <p:txBody>
          <a:bodyPr wrap="square">
            <a:spAutoFit/>
          </a:bodyPr>
          <a:lstStyle/>
          <a:p>
            <a:r>
              <a:rPr lang="en-US" sz="6000" dirty="0">
                <a:solidFill>
                  <a:srgbClr val="000000"/>
                </a:solidFill>
                <a:effectLst/>
                <a:latin typeface="Arial" panose="020B0604020202020204" pitchFamily="34" charset="0"/>
              </a:rPr>
              <a:t>79%</a:t>
            </a:r>
          </a:p>
        </p:txBody>
      </p:sp>
      <p:sp>
        <p:nvSpPr>
          <p:cNvPr id="24" name="TextBox 23">
            <a:extLst>
              <a:ext uri="{FF2B5EF4-FFF2-40B4-BE49-F238E27FC236}">
                <a16:creationId xmlns:a16="http://schemas.microsoft.com/office/drawing/2014/main" id="{08617F67-A940-2525-0ACA-A929662815F3}"/>
              </a:ext>
            </a:extLst>
          </p:cNvPr>
          <p:cNvSpPr txBox="1"/>
          <p:nvPr/>
        </p:nvSpPr>
        <p:spPr>
          <a:xfrm>
            <a:off x="2727005" y="14852365"/>
            <a:ext cx="11513561" cy="954107"/>
          </a:xfrm>
          <a:prstGeom prst="rect">
            <a:avLst/>
          </a:prstGeom>
          <a:noFill/>
        </p:spPr>
        <p:txBody>
          <a:bodyPr wrap="square">
            <a:spAutoFit/>
          </a:bodyPr>
          <a:lstStyle/>
          <a:p>
            <a:r>
              <a:rPr lang="en-US" sz="2800" dirty="0">
                <a:solidFill>
                  <a:srgbClr val="000000"/>
                </a:solidFill>
                <a:latin typeface="Arial" panose="020B0604020202020204" pitchFamily="34" charset="0"/>
              </a:rPr>
              <a:t>of deforestation in Indonesia is caused by agriculture, a large portion of that being palm oil.</a:t>
            </a:r>
          </a:p>
        </p:txBody>
      </p:sp>
      <p:sp>
        <p:nvSpPr>
          <p:cNvPr id="26" name="TextBox 25">
            <a:extLst>
              <a:ext uri="{FF2B5EF4-FFF2-40B4-BE49-F238E27FC236}">
                <a16:creationId xmlns:a16="http://schemas.microsoft.com/office/drawing/2014/main" id="{7A59966B-4AE2-EEFC-771A-6914DA496B7B}"/>
              </a:ext>
            </a:extLst>
          </p:cNvPr>
          <p:cNvSpPr txBox="1"/>
          <p:nvPr/>
        </p:nvSpPr>
        <p:spPr>
          <a:xfrm>
            <a:off x="1234957" y="21565762"/>
            <a:ext cx="12796851" cy="1569660"/>
          </a:xfrm>
          <a:prstGeom prst="rect">
            <a:avLst/>
          </a:prstGeom>
          <a:noFill/>
        </p:spPr>
        <p:txBody>
          <a:bodyPr wrap="square">
            <a:spAutoFit/>
          </a:bodyPr>
          <a:lstStyle/>
          <a:p>
            <a:r>
              <a:rPr lang="en-US" sz="2400" dirty="0">
                <a:solidFill>
                  <a:srgbClr val="000000"/>
                </a:solidFill>
                <a:latin typeface="Arial" panose="020B0604020202020204" pitchFamily="34" charset="0"/>
              </a:rPr>
              <a:t>The above graph shows that Indonesia was making progress on reducing deforestation. Averaging</a:t>
            </a:r>
            <a:r>
              <a:rPr lang="en-US" sz="2400" dirty="0"/>
              <a:t> below 1Mha of tree coverage loss from 2019 to 2022 but then trending upwards again in recent years, averaging over 1Mha a year from 2022 and 2024. This shows that current methods are not that effective.</a:t>
            </a:r>
          </a:p>
        </p:txBody>
      </p:sp>
      <p:pic>
        <p:nvPicPr>
          <p:cNvPr id="28" name="Picture 27" descr="Loss of Tree Forest Cover in ha">
            <a:extLst>
              <a:ext uri="{FF2B5EF4-FFF2-40B4-BE49-F238E27FC236}">
                <a16:creationId xmlns:a16="http://schemas.microsoft.com/office/drawing/2014/main" id="{4F4F957E-79FE-9574-B6E0-F154A8CCBA00}"/>
              </a:ext>
            </a:extLst>
          </p:cNvPr>
          <p:cNvPicPr>
            <a:picLocks noChangeAspect="1"/>
          </p:cNvPicPr>
          <p:nvPr/>
        </p:nvPicPr>
        <p:blipFill>
          <a:blip r:embed="rId6"/>
          <a:srcRect t="12240" b="2128"/>
          <a:stretch/>
        </p:blipFill>
        <p:spPr>
          <a:xfrm>
            <a:off x="1248604" y="17608424"/>
            <a:ext cx="12796851" cy="4051754"/>
          </a:xfrm>
          <a:prstGeom prst="rect">
            <a:avLst/>
          </a:prstGeom>
        </p:spPr>
      </p:pic>
      <p:sp>
        <p:nvSpPr>
          <p:cNvPr id="42" name="TextBox 41">
            <a:extLst>
              <a:ext uri="{FF2B5EF4-FFF2-40B4-BE49-F238E27FC236}">
                <a16:creationId xmlns:a16="http://schemas.microsoft.com/office/drawing/2014/main" id="{A4ADC327-A2AB-1820-42E6-74560D588A4F}"/>
              </a:ext>
            </a:extLst>
          </p:cNvPr>
          <p:cNvSpPr txBox="1"/>
          <p:nvPr/>
        </p:nvSpPr>
        <p:spPr>
          <a:xfrm>
            <a:off x="3457910" y="23039846"/>
            <a:ext cx="8368252" cy="523220"/>
          </a:xfrm>
          <a:prstGeom prst="rect">
            <a:avLst/>
          </a:prstGeom>
          <a:noFill/>
        </p:spPr>
        <p:txBody>
          <a:bodyPr wrap="square">
            <a:spAutoFit/>
          </a:bodyPr>
          <a:lstStyle/>
          <a:p>
            <a:r>
              <a:rPr lang="en-US" sz="2800" dirty="0"/>
              <a:t>How this affects people, environment and economy</a:t>
            </a:r>
          </a:p>
        </p:txBody>
      </p:sp>
      <p:sp>
        <p:nvSpPr>
          <p:cNvPr id="43" name="TextBox 42">
            <a:extLst>
              <a:ext uri="{FF2B5EF4-FFF2-40B4-BE49-F238E27FC236}">
                <a16:creationId xmlns:a16="http://schemas.microsoft.com/office/drawing/2014/main" id="{8B01F502-990B-5844-31B9-B51EEAB42385}"/>
              </a:ext>
            </a:extLst>
          </p:cNvPr>
          <p:cNvSpPr txBox="1"/>
          <p:nvPr/>
        </p:nvSpPr>
        <p:spPr>
          <a:xfrm>
            <a:off x="1243611" y="15741866"/>
            <a:ext cx="12796851" cy="1938992"/>
          </a:xfrm>
          <a:prstGeom prst="rect">
            <a:avLst/>
          </a:prstGeom>
          <a:noFill/>
        </p:spPr>
        <p:txBody>
          <a:bodyPr wrap="square">
            <a:spAutoFit/>
          </a:bodyPr>
          <a:lstStyle/>
          <a:p>
            <a:r>
              <a:rPr lang="en-US" sz="2400" dirty="0">
                <a:solidFill>
                  <a:srgbClr val="000000"/>
                </a:solidFill>
                <a:latin typeface="Arial" panose="020B0604020202020204" pitchFamily="34" charset="0"/>
              </a:rPr>
              <a:t>Palm Oil is an extremely productive crop. Producing 4-5 times more tons of oil per hectare than the second most efficient crop, soybeans. The global average of t/ha of palm oil plantations is 3.3 t/ha (soybean being at 0.7 t/ha). In Indonesia it is even more productive with the average being 5.4 t/ha. In a world with limited arable land, it means we can grow more on less land.</a:t>
            </a:r>
          </a:p>
        </p:txBody>
      </p:sp>
      <p:sp>
        <p:nvSpPr>
          <p:cNvPr id="45" name="TextBox 44">
            <a:extLst>
              <a:ext uri="{FF2B5EF4-FFF2-40B4-BE49-F238E27FC236}">
                <a16:creationId xmlns:a16="http://schemas.microsoft.com/office/drawing/2014/main" id="{35609EE5-C2C3-8656-3043-13347DCB9E7E}"/>
              </a:ext>
            </a:extLst>
          </p:cNvPr>
          <p:cNvSpPr txBox="1"/>
          <p:nvPr/>
        </p:nvSpPr>
        <p:spPr>
          <a:xfrm>
            <a:off x="1022352" y="26067870"/>
            <a:ext cx="13070402" cy="1569660"/>
          </a:xfrm>
          <a:prstGeom prst="rect">
            <a:avLst/>
          </a:prstGeom>
          <a:noFill/>
        </p:spPr>
        <p:txBody>
          <a:bodyPr wrap="square">
            <a:spAutoFit/>
          </a:bodyPr>
          <a:lstStyle/>
          <a:p>
            <a:r>
              <a:rPr lang="en-US" sz="2400" dirty="0"/>
              <a:t>The Indonesian government is committed to making change: they fined mining and palm oil companies 2.7billion USD for operating in forest areas (just recently, on December 8th 2025).</a:t>
            </a:r>
          </a:p>
          <a:p>
            <a:r>
              <a:rPr lang="en-US" sz="2400" dirty="0"/>
              <a:t>This system could help governments support local communities to be more sustainable by identifying smallholders and govern over larger corporations who are deforesting.</a:t>
            </a:r>
          </a:p>
        </p:txBody>
      </p:sp>
      <p:sp>
        <p:nvSpPr>
          <p:cNvPr id="48" name="TextBox 47">
            <a:extLst>
              <a:ext uri="{FF2B5EF4-FFF2-40B4-BE49-F238E27FC236}">
                <a16:creationId xmlns:a16="http://schemas.microsoft.com/office/drawing/2014/main" id="{E6953D63-DB2E-72FF-5739-F482E695085E}"/>
              </a:ext>
            </a:extLst>
          </p:cNvPr>
          <p:cNvSpPr txBox="1"/>
          <p:nvPr/>
        </p:nvSpPr>
        <p:spPr>
          <a:xfrm>
            <a:off x="1949977" y="17755541"/>
            <a:ext cx="3993623" cy="461665"/>
          </a:xfrm>
          <a:prstGeom prst="rect">
            <a:avLst/>
          </a:prstGeom>
          <a:solidFill>
            <a:schemeClr val="bg1"/>
          </a:solidFill>
        </p:spPr>
        <p:txBody>
          <a:bodyPr wrap="square">
            <a:spAutoFit/>
          </a:bodyPr>
          <a:lstStyle/>
          <a:p>
            <a:endParaRPr lang="en-US" sz="2400" dirty="0">
              <a:solidFill>
                <a:schemeClr val="tx1">
                  <a:lumMod val="50000"/>
                  <a:lumOff val="50000"/>
                </a:schemeClr>
              </a:solidFill>
            </a:endParaRPr>
          </a:p>
        </p:txBody>
      </p:sp>
      <p:sp>
        <p:nvSpPr>
          <p:cNvPr id="49" name="TextBox 48">
            <a:extLst>
              <a:ext uri="{FF2B5EF4-FFF2-40B4-BE49-F238E27FC236}">
                <a16:creationId xmlns:a16="http://schemas.microsoft.com/office/drawing/2014/main" id="{D5DD5910-0258-3A8F-7B55-BF3638A474D0}"/>
              </a:ext>
            </a:extLst>
          </p:cNvPr>
          <p:cNvSpPr txBox="1"/>
          <p:nvPr/>
        </p:nvSpPr>
        <p:spPr>
          <a:xfrm>
            <a:off x="3020991" y="25652225"/>
            <a:ext cx="9242090" cy="523220"/>
          </a:xfrm>
          <a:prstGeom prst="rect">
            <a:avLst/>
          </a:prstGeom>
          <a:noFill/>
        </p:spPr>
        <p:txBody>
          <a:bodyPr wrap="square">
            <a:spAutoFit/>
          </a:bodyPr>
          <a:lstStyle/>
          <a:p>
            <a:r>
              <a:rPr lang="en-US" sz="2800" dirty="0"/>
              <a:t>Current government action, and future recommendations </a:t>
            </a:r>
          </a:p>
        </p:txBody>
      </p:sp>
      <p:sp>
        <p:nvSpPr>
          <p:cNvPr id="50" name="TextBox 49">
            <a:extLst>
              <a:ext uri="{FF2B5EF4-FFF2-40B4-BE49-F238E27FC236}">
                <a16:creationId xmlns:a16="http://schemas.microsoft.com/office/drawing/2014/main" id="{5D6E10E0-8D3C-3AE4-276D-AA02E51BA98E}"/>
              </a:ext>
            </a:extLst>
          </p:cNvPr>
          <p:cNvSpPr txBox="1"/>
          <p:nvPr/>
        </p:nvSpPr>
        <p:spPr>
          <a:xfrm>
            <a:off x="1175973" y="23486486"/>
            <a:ext cx="12796851" cy="2308324"/>
          </a:xfrm>
          <a:prstGeom prst="rect">
            <a:avLst/>
          </a:prstGeom>
          <a:noFill/>
        </p:spPr>
        <p:txBody>
          <a:bodyPr wrap="square">
            <a:spAutoFit/>
          </a:bodyPr>
          <a:lstStyle/>
          <a:p>
            <a:r>
              <a:rPr lang="en-US" sz="2400" dirty="0">
                <a:solidFill>
                  <a:srgbClr val="000000"/>
                </a:solidFill>
                <a:latin typeface="Arial" panose="020B0604020202020204" pitchFamily="34" charset="0"/>
              </a:rPr>
              <a:t>Deforestation in Indonesia has caused devastating floods, leading to famine, loss of infrastructure and death (836 deaths in the floods of 26/11/2025). </a:t>
            </a:r>
          </a:p>
          <a:p>
            <a:r>
              <a:rPr lang="en-US" sz="2400" dirty="0">
                <a:solidFill>
                  <a:srgbClr val="000000"/>
                </a:solidFill>
                <a:latin typeface="Arial" panose="020B0604020202020204" pitchFamily="34" charset="0"/>
              </a:rPr>
              <a:t>On one hand the increase in agriculture improves the economy as more goods are produced but on the other hand the reduction in forests increases these events frequency and severity.</a:t>
            </a:r>
          </a:p>
          <a:p>
            <a:r>
              <a:rPr lang="en-US" sz="2400" dirty="0">
                <a:solidFill>
                  <a:srgbClr val="000000"/>
                </a:solidFill>
                <a:latin typeface="Arial" panose="020B0604020202020204" pitchFamily="34" charset="0"/>
              </a:rPr>
              <a:t>In terms of the environment, deforestation harms local biodiversity, reduces carbon sinks and increases local pollution in Indonesia.</a:t>
            </a:r>
            <a:endParaRPr lang="en-US" sz="2400" dirty="0"/>
          </a:p>
        </p:txBody>
      </p:sp>
      <p:sp>
        <p:nvSpPr>
          <p:cNvPr id="53" name="TextBox 52">
            <a:extLst>
              <a:ext uri="{FF2B5EF4-FFF2-40B4-BE49-F238E27FC236}">
                <a16:creationId xmlns:a16="http://schemas.microsoft.com/office/drawing/2014/main" id="{C95C7A43-89EB-79B4-BB0A-E3732E368282}"/>
              </a:ext>
            </a:extLst>
          </p:cNvPr>
          <p:cNvSpPr txBox="1"/>
          <p:nvPr/>
        </p:nvSpPr>
        <p:spPr>
          <a:xfrm>
            <a:off x="3660328" y="17206970"/>
            <a:ext cx="7963416" cy="523220"/>
          </a:xfrm>
          <a:prstGeom prst="rect">
            <a:avLst/>
          </a:prstGeom>
          <a:noFill/>
        </p:spPr>
        <p:txBody>
          <a:bodyPr wrap="square">
            <a:spAutoFit/>
          </a:bodyPr>
          <a:lstStyle/>
          <a:p>
            <a:r>
              <a:rPr lang="en-US" sz="2800" dirty="0"/>
              <a:t>Loss of tree coverage in Indonesia per year in ha</a:t>
            </a:r>
          </a:p>
        </p:txBody>
      </p:sp>
      <p:sp>
        <p:nvSpPr>
          <p:cNvPr id="56" name="TextBox 55">
            <a:extLst>
              <a:ext uri="{FF2B5EF4-FFF2-40B4-BE49-F238E27FC236}">
                <a16:creationId xmlns:a16="http://schemas.microsoft.com/office/drawing/2014/main" id="{1F6B8CD1-E0B2-0D21-2CF0-08B076AC5C81}"/>
              </a:ext>
            </a:extLst>
          </p:cNvPr>
          <p:cNvSpPr txBox="1"/>
          <p:nvPr/>
        </p:nvSpPr>
        <p:spPr>
          <a:xfrm>
            <a:off x="28636409" y="23316377"/>
            <a:ext cx="12940080" cy="1200329"/>
          </a:xfrm>
          <a:prstGeom prst="rect">
            <a:avLst/>
          </a:prstGeom>
          <a:noFill/>
        </p:spPr>
        <p:txBody>
          <a:bodyPr wrap="square">
            <a:spAutoFit/>
          </a:bodyPr>
          <a:lstStyle/>
          <a:p>
            <a:r>
              <a:rPr lang="en-US" sz="2400" dirty="0">
                <a:solidFill>
                  <a:srgbClr val="000000"/>
                </a:solidFill>
                <a:latin typeface="Arial" panose="020B0604020202020204" pitchFamily="34" charset="0"/>
              </a:rPr>
              <a:t>												Monitoring and governance can encourage sustainable agriculture and mining, however it takes responsible government action, supporting vulnerable people rather than punishing them and an accurate AI model.</a:t>
            </a:r>
          </a:p>
        </p:txBody>
      </p:sp>
      <p:sp>
        <p:nvSpPr>
          <p:cNvPr id="57" name="TextBox 56">
            <a:extLst>
              <a:ext uri="{FF2B5EF4-FFF2-40B4-BE49-F238E27FC236}">
                <a16:creationId xmlns:a16="http://schemas.microsoft.com/office/drawing/2014/main" id="{6AAF2CF8-50D4-33AD-6A0C-08F60980CF33}"/>
              </a:ext>
            </a:extLst>
          </p:cNvPr>
          <p:cNvSpPr txBox="1"/>
          <p:nvPr/>
        </p:nvSpPr>
        <p:spPr>
          <a:xfrm>
            <a:off x="28674000" y="23268251"/>
            <a:ext cx="5519747" cy="523220"/>
          </a:xfrm>
          <a:prstGeom prst="rect">
            <a:avLst/>
          </a:prstGeom>
          <a:noFill/>
        </p:spPr>
        <p:txBody>
          <a:bodyPr wrap="square">
            <a:spAutoFit/>
          </a:bodyPr>
          <a:lstStyle/>
          <a:p>
            <a:r>
              <a:rPr lang="en-US" sz="2800" dirty="0"/>
              <a:t>SDG12 - Responsible production:</a:t>
            </a:r>
          </a:p>
        </p:txBody>
      </p:sp>
      <p:sp>
        <p:nvSpPr>
          <p:cNvPr id="60" name="TextBox 59">
            <a:extLst>
              <a:ext uri="{FF2B5EF4-FFF2-40B4-BE49-F238E27FC236}">
                <a16:creationId xmlns:a16="http://schemas.microsoft.com/office/drawing/2014/main" id="{EF9300E9-6089-B87B-707E-28E7647E822C}"/>
              </a:ext>
            </a:extLst>
          </p:cNvPr>
          <p:cNvSpPr txBox="1"/>
          <p:nvPr/>
        </p:nvSpPr>
        <p:spPr>
          <a:xfrm>
            <a:off x="28674000" y="24414402"/>
            <a:ext cx="4148147" cy="523220"/>
          </a:xfrm>
          <a:prstGeom prst="rect">
            <a:avLst/>
          </a:prstGeom>
          <a:noFill/>
        </p:spPr>
        <p:txBody>
          <a:bodyPr wrap="square">
            <a:spAutoFit/>
          </a:bodyPr>
          <a:lstStyle/>
          <a:p>
            <a:r>
              <a:rPr lang="en-US" sz="2800" dirty="0"/>
              <a:t>SDG 13 - Climate Action:</a:t>
            </a:r>
          </a:p>
        </p:txBody>
      </p:sp>
      <p:sp>
        <p:nvSpPr>
          <p:cNvPr id="62" name="TextBox 61">
            <a:extLst>
              <a:ext uri="{FF2B5EF4-FFF2-40B4-BE49-F238E27FC236}">
                <a16:creationId xmlns:a16="http://schemas.microsoft.com/office/drawing/2014/main" id="{7AD3DBB9-B40C-0401-45D4-225AFBA95B79}"/>
              </a:ext>
            </a:extLst>
          </p:cNvPr>
          <p:cNvSpPr txBox="1"/>
          <p:nvPr/>
        </p:nvSpPr>
        <p:spPr>
          <a:xfrm>
            <a:off x="28674000" y="26263302"/>
            <a:ext cx="3835326" cy="523220"/>
          </a:xfrm>
          <a:prstGeom prst="rect">
            <a:avLst/>
          </a:prstGeom>
          <a:noFill/>
        </p:spPr>
        <p:txBody>
          <a:bodyPr wrap="square">
            <a:spAutoFit/>
          </a:bodyPr>
          <a:lstStyle/>
          <a:p>
            <a:r>
              <a:rPr lang="en-US" sz="2800" dirty="0"/>
              <a:t>SDG 15 - Life on Land:</a:t>
            </a:r>
          </a:p>
        </p:txBody>
      </p:sp>
      <p:sp>
        <p:nvSpPr>
          <p:cNvPr id="63" name="TextBox 62">
            <a:extLst>
              <a:ext uri="{FF2B5EF4-FFF2-40B4-BE49-F238E27FC236}">
                <a16:creationId xmlns:a16="http://schemas.microsoft.com/office/drawing/2014/main" id="{D55C0650-40C4-6E7F-3922-D2A665F2BC9A}"/>
              </a:ext>
            </a:extLst>
          </p:cNvPr>
          <p:cNvSpPr txBox="1"/>
          <p:nvPr/>
        </p:nvSpPr>
        <p:spPr>
          <a:xfrm>
            <a:off x="28674000" y="27064164"/>
            <a:ext cx="3835326" cy="523220"/>
          </a:xfrm>
          <a:prstGeom prst="rect">
            <a:avLst/>
          </a:prstGeom>
          <a:noFill/>
        </p:spPr>
        <p:txBody>
          <a:bodyPr wrap="square">
            <a:spAutoFit/>
          </a:bodyPr>
          <a:lstStyle/>
          <a:p>
            <a:r>
              <a:rPr lang="en-US" sz="2800" dirty="0"/>
              <a:t>SDG 2 - Zero Hunger:</a:t>
            </a:r>
          </a:p>
        </p:txBody>
      </p:sp>
      <p:sp>
        <p:nvSpPr>
          <p:cNvPr id="64" name="TextBox 63">
            <a:extLst>
              <a:ext uri="{FF2B5EF4-FFF2-40B4-BE49-F238E27FC236}">
                <a16:creationId xmlns:a16="http://schemas.microsoft.com/office/drawing/2014/main" id="{20A6F828-F432-10FA-40B0-DD3E57CF2BCC}"/>
              </a:ext>
            </a:extLst>
          </p:cNvPr>
          <p:cNvSpPr txBox="1"/>
          <p:nvPr/>
        </p:nvSpPr>
        <p:spPr>
          <a:xfrm>
            <a:off x="14857200" y="20681384"/>
            <a:ext cx="8368252" cy="523220"/>
          </a:xfrm>
          <a:prstGeom prst="rect">
            <a:avLst/>
          </a:prstGeom>
          <a:noFill/>
        </p:spPr>
        <p:txBody>
          <a:bodyPr wrap="square">
            <a:spAutoFit/>
          </a:bodyPr>
          <a:lstStyle/>
          <a:p>
            <a:r>
              <a:rPr lang="en-US" sz="2800" dirty="0"/>
              <a:t>Sentinel 2: 4-Band Satellite Imagery (2022)</a:t>
            </a:r>
          </a:p>
        </p:txBody>
      </p:sp>
      <p:sp>
        <p:nvSpPr>
          <p:cNvPr id="65" name="TextBox 64">
            <a:extLst>
              <a:ext uri="{FF2B5EF4-FFF2-40B4-BE49-F238E27FC236}">
                <a16:creationId xmlns:a16="http://schemas.microsoft.com/office/drawing/2014/main" id="{56D91499-36F8-0566-70D1-DFE3F8A47734}"/>
              </a:ext>
            </a:extLst>
          </p:cNvPr>
          <p:cNvSpPr txBox="1"/>
          <p:nvPr/>
        </p:nvSpPr>
        <p:spPr>
          <a:xfrm>
            <a:off x="14857200" y="24473369"/>
            <a:ext cx="9242090" cy="523220"/>
          </a:xfrm>
          <a:prstGeom prst="rect">
            <a:avLst/>
          </a:prstGeom>
          <a:noFill/>
        </p:spPr>
        <p:txBody>
          <a:bodyPr wrap="square">
            <a:spAutoFit/>
          </a:bodyPr>
          <a:lstStyle/>
          <a:p>
            <a:r>
              <a:rPr lang="en-US" sz="2800" dirty="0" err="1"/>
              <a:t>MapBiomas</a:t>
            </a:r>
            <a:r>
              <a:rPr lang="en-US" sz="2800" dirty="0"/>
              <a:t>: Forest Coverage Mask (2022)</a:t>
            </a:r>
          </a:p>
        </p:txBody>
      </p:sp>
      <p:pic>
        <p:nvPicPr>
          <p:cNvPr id="69" name="Picture 68" descr="A satellite image of a forest&#10;&#10;Description automatically generated">
            <a:extLst>
              <a:ext uri="{FF2B5EF4-FFF2-40B4-BE49-F238E27FC236}">
                <a16:creationId xmlns:a16="http://schemas.microsoft.com/office/drawing/2014/main" id="{0B0DDDF1-F791-96CF-13DE-F2852C0A0FF5}"/>
              </a:ext>
            </a:extLst>
          </p:cNvPr>
          <p:cNvPicPr>
            <a:picLocks noChangeAspect="1"/>
          </p:cNvPicPr>
          <p:nvPr/>
        </p:nvPicPr>
        <p:blipFill>
          <a:blip r:embed="rId7"/>
          <a:srcRect l="329" t="606"/>
          <a:stretch/>
        </p:blipFill>
        <p:spPr>
          <a:xfrm>
            <a:off x="24099290" y="20704175"/>
            <a:ext cx="3630743" cy="3599561"/>
          </a:xfrm>
          <a:prstGeom prst="rect">
            <a:avLst/>
          </a:prstGeom>
        </p:spPr>
      </p:pic>
      <p:pic>
        <p:nvPicPr>
          <p:cNvPr id="67" name="Picture 66" descr="A map of a forest mask&#10;&#10;Description automatically generated">
            <a:extLst>
              <a:ext uri="{FF2B5EF4-FFF2-40B4-BE49-F238E27FC236}">
                <a16:creationId xmlns:a16="http://schemas.microsoft.com/office/drawing/2014/main" id="{2B843683-9E90-F51A-E63E-8574F3040585}"/>
              </a:ext>
            </a:extLst>
          </p:cNvPr>
          <p:cNvPicPr>
            <a:picLocks noChangeAspect="1"/>
          </p:cNvPicPr>
          <p:nvPr/>
        </p:nvPicPr>
        <p:blipFill>
          <a:blip r:embed="rId8"/>
          <a:stretch>
            <a:fillRect/>
          </a:stretch>
        </p:blipFill>
        <p:spPr>
          <a:xfrm>
            <a:off x="24087296" y="24228802"/>
            <a:ext cx="3865403" cy="3284685"/>
          </a:xfrm>
          <a:prstGeom prst="rect">
            <a:avLst/>
          </a:prstGeom>
        </p:spPr>
      </p:pic>
      <p:sp>
        <p:nvSpPr>
          <p:cNvPr id="70" name="TextBox 69">
            <a:extLst>
              <a:ext uri="{FF2B5EF4-FFF2-40B4-BE49-F238E27FC236}">
                <a16:creationId xmlns:a16="http://schemas.microsoft.com/office/drawing/2014/main" id="{CD396C9E-F350-BE6B-88A0-AF85D70B4DC8}"/>
              </a:ext>
            </a:extLst>
          </p:cNvPr>
          <p:cNvSpPr txBox="1"/>
          <p:nvPr/>
        </p:nvSpPr>
        <p:spPr>
          <a:xfrm>
            <a:off x="14857200" y="25080226"/>
            <a:ext cx="9431549" cy="2308324"/>
          </a:xfrm>
          <a:prstGeom prst="rect">
            <a:avLst/>
          </a:prstGeom>
          <a:noFill/>
        </p:spPr>
        <p:txBody>
          <a:bodyPr wrap="square">
            <a:spAutoFit/>
          </a:bodyPr>
          <a:lstStyle/>
          <a:p>
            <a:r>
              <a:rPr lang="en-US" sz="2400" dirty="0" err="1">
                <a:solidFill>
                  <a:srgbClr val="000000"/>
                </a:solidFill>
                <a:latin typeface="Arial" panose="020B0604020202020204" pitchFamily="34" charset="0"/>
              </a:rPr>
              <a:t>MapBiomas</a:t>
            </a:r>
            <a:r>
              <a:rPr lang="en-US" sz="2400" dirty="0">
                <a:solidFill>
                  <a:srgbClr val="000000"/>
                </a:solidFill>
                <a:latin typeface="Arial" panose="020B0604020202020204" pitchFamily="34" charset="0"/>
              </a:rPr>
              <a:t> is under creative commons license, making it freely available to anyone to use. </a:t>
            </a:r>
          </a:p>
          <a:p>
            <a:r>
              <a:rPr lang="en-US" sz="2400" dirty="0">
                <a:solidFill>
                  <a:srgbClr val="000000"/>
                </a:solidFill>
                <a:latin typeface="Arial" panose="020B0604020202020204" pitchFamily="34" charset="0"/>
              </a:rPr>
              <a:t>I chose 2022 since it had the highest accuracy mask of other years.</a:t>
            </a:r>
          </a:p>
          <a:p>
            <a:r>
              <a:rPr lang="en-US" sz="2400" dirty="0">
                <a:solidFill>
                  <a:srgbClr val="000000"/>
                </a:solidFill>
                <a:latin typeface="Arial" panose="020B0604020202020204" pitchFamily="34" charset="0"/>
              </a:rPr>
              <a:t>98.5% of Forest area was correctly marked as Forest.</a:t>
            </a:r>
          </a:p>
          <a:p>
            <a:r>
              <a:rPr lang="en-US" sz="2400" dirty="0">
                <a:solidFill>
                  <a:srgbClr val="000000"/>
                </a:solidFill>
                <a:latin typeface="Arial" panose="020B0604020202020204" pitchFamily="34" charset="0"/>
              </a:rPr>
              <a:t>80.7% of area marked as Forest was actually Forest.</a:t>
            </a:r>
          </a:p>
          <a:p>
            <a:r>
              <a:rPr lang="en-US" sz="2400" dirty="0">
                <a:solidFill>
                  <a:srgbClr val="000000"/>
                </a:solidFill>
                <a:latin typeface="Arial" panose="020B0604020202020204" pitchFamily="34" charset="0"/>
              </a:rPr>
              <a:t>It is at a 30 meter scale.</a:t>
            </a:r>
          </a:p>
        </p:txBody>
      </p:sp>
      <p:sp>
        <p:nvSpPr>
          <p:cNvPr id="71" name="TextBox 70">
            <a:extLst>
              <a:ext uri="{FF2B5EF4-FFF2-40B4-BE49-F238E27FC236}">
                <a16:creationId xmlns:a16="http://schemas.microsoft.com/office/drawing/2014/main" id="{7968A198-B745-538E-3ECB-44C3F2685186}"/>
              </a:ext>
            </a:extLst>
          </p:cNvPr>
          <p:cNvSpPr txBox="1"/>
          <p:nvPr/>
        </p:nvSpPr>
        <p:spPr>
          <a:xfrm>
            <a:off x="14851065" y="21339725"/>
            <a:ext cx="9242090" cy="3046988"/>
          </a:xfrm>
          <a:prstGeom prst="rect">
            <a:avLst/>
          </a:prstGeom>
          <a:noFill/>
        </p:spPr>
        <p:txBody>
          <a:bodyPr wrap="square">
            <a:spAutoFit/>
          </a:bodyPr>
          <a:lstStyle/>
          <a:p>
            <a:r>
              <a:rPr lang="en-US" sz="2400" dirty="0">
                <a:solidFill>
                  <a:srgbClr val="000000"/>
                </a:solidFill>
                <a:latin typeface="Arial" panose="020B0604020202020204" pitchFamily="34" charset="0"/>
              </a:rPr>
              <a:t>Sentinel 2 is under creative commons license, making it freely available to anyone to use. </a:t>
            </a:r>
          </a:p>
          <a:p>
            <a:r>
              <a:rPr lang="en-US" sz="2400" dirty="0">
                <a:solidFill>
                  <a:srgbClr val="000000"/>
                </a:solidFill>
                <a:latin typeface="Arial" panose="020B0604020202020204" pitchFamily="34" charset="0"/>
              </a:rPr>
              <a:t>It contains 4 Band satellite images (Red, Green, Blue, Near Infra Red) with a zoom of 10m per pixel</a:t>
            </a:r>
          </a:p>
          <a:p>
            <a:r>
              <a:rPr lang="en-US" sz="2400" dirty="0">
                <a:solidFill>
                  <a:srgbClr val="000000"/>
                </a:solidFill>
                <a:latin typeface="Arial" panose="020B0604020202020204" pitchFamily="34" charset="0"/>
              </a:rPr>
              <a:t>It is the same origin of data used in the original paper.</a:t>
            </a:r>
          </a:p>
          <a:p>
            <a:r>
              <a:rPr lang="en-US" sz="2400" dirty="0">
                <a:solidFill>
                  <a:srgbClr val="000000"/>
                </a:solidFill>
                <a:latin typeface="Arial" panose="020B0604020202020204" pitchFamily="34" charset="0"/>
              </a:rPr>
              <a:t>I chose the to collect image from the islands of Sumatra and Kalimantan since they are affected by deforestation the most in Indonesia (and the consequences of it, like floods)</a:t>
            </a:r>
          </a:p>
        </p:txBody>
      </p:sp>
      <p:sp>
        <p:nvSpPr>
          <p:cNvPr id="72" name="TextBox 71">
            <a:extLst>
              <a:ext uri="{FF2B5EF4-FFF2-40B4-BE49-F238E27FC236}">
                <a16:creationId xmlns:a16="http://schemas.microsoft.com/office/drawing/2014/main" id="{E7A6F368-82A7-AB08-36B2-8F51074E9EBC}"/>
              </a:ext>
            </a:extLst>
          </p:cNvPr>
          <p:cNvSpPr txBox="1"/>
          <p:nvPr/>
        </p:nvSpPr>
        <p:spPr>
          <a:xfrm>
            <a:off x="14857200" y="6600554"/>
            <a:ext cx="9242090" cy="523220"/>
          </a:xfrm>
          <a:prstGeom prst="rect">
            <a:avLst/>
          </a:prstGeom>
          <a:noFill/>
        </p:spPr>
        <p:txBody>
          <a:bodyPr wrap="square">
            <a:spAutoFit/>
          </a:bodyPr>
          <a:lstStyle/>
          <a:p>
            <a:r>
              <a:rPr lang="en-US" sz="2800" dirty="0"/>
              <a:t>Data Pipeline:</a:t>
            </a:r>
          </a:p>
        </p:txBody>
      </p:sp>
      <p:sp>
        <p:nvSpPr>
          <p:cNvPr id="73" name="TextBox 72">
            <a:extLst>
              <a:ext uri="{FF2B5EF4-FFF2-40B4-BE49-F238E27FC236}">
                <a16:creationId xmlns:a16="http://schemas.microsoft.com/office/drawing/2014/main" id="{222E7573-67DB-B1C9-FC1D-89839F606718}"/>
              </a:ext>
            </a:extLst>
          </p:cNvPr>
          <p:cNvSpPr txBox="1"/>
          <p:nvPr/>
        </p:nvSpPr>
        <p:spPr>
          <a:xfrm>
            <a:off x="14951929" y="17535953"/>
            <a:ext cx="9242090" cy="523220"/>
          </a:xfrm>
          <a:prstGeom prst="rect">
            <a:avLst/>
          </a:prstGeom>
          <a:noFill/>
        </p:spPr>
        <p:txBody>
          <a:bodyPr wrap="square">
            <a:spAutoFit/>
          </a:bodyPr>
          <a:lstStyle/>
          <a:p>
            <a:r>
              <a:rPr lang="en-US" sz="2800" dirty="0"/>
              <a:t>Potential ways to address the issue:</a:t>
            </a:r>
          </a:p>
        </p:txBody>
      </p:sp>
      <p:sp>
        <p:nvSpPr>
          <p:cNvPr id="75" name="TextBox 74">
            <a:extLst>
              <a:ext uri="{FF2B5EF4-FFF2-40B4-BE49-F238E27FC236}">
                <a16:creationId xmlns:a16="http://schemas.microsoft.com/office/drawing/2014/main" id="{EE4DEB2B-9349-63F5-E6A6-9CE5ED18D006}"/>
              </a:ext>
            </a:extLst>
          </p:cNvPr>
          <p:cNvSpPr txBox="1"/>
          <p:nvPr/>
        </p:nvSpPr>
        <p:spPr>
          <a:xfrm>
            <a:off x="28684535" y="24453983"/>
            <a:ext cx="12940080" cy="1938992"/>
          </a:xfrm>
          <a:prstGeom prst="rect">
            <a:avLst/>
          </a:prstGeom>
          <a:noFill/>
        </p:spPr>
        <p:txBody>
          <a:bodyPr wrap="square">
            <a:spAutoFit/>
          </a:bodyPr>
          <a:lstStyle/>
          <a:p>
            <a:r>
              <a:rPr lang="en-US" sz="2400" dirty="0">
                <a:solidFill>
                  <a:srgbClr val="000000"/>
                </a:solidFill>
                <a:latin typeface="Arial" panose="020B0604020202020204" pitchFamily="34" charset="0"/>
              </a:rPr>
              <a:t>									The model has the potential to be beneficial given that action is taken by the government. The model also makes use of already existing data and is rather efficient with 2M parameters. The pros of saving the forest would massively outweigh pollution caused by the model if appropriate action is taken, maintaining carbon sinks and protecting vulnerable communities from extreme weather events. </a:t>
            </a:r>
          </a:p>
        </p:txBody>
      </p:sp>
      <p:sp>
        <p:nvSpPr>
          <p:cNvPr id="76" name="TextBox 75">
            <a:extLst>
              <a:ext uri="{FF2B5EF4-FFF2-40B4-BE49-F238E27FC236}">
                <a16:creationId xmlns:a16="http://schemas.microsoft.com/office/drawing/2014/main" id="{E7E3012B-EEF8-30E0-AF8B-6F01E0BCA1D1}"/>
              </a:ext>
            </a:extLst>
          </p:cNvPr>
          <p:cNvSpPr txBox="1"/>
          <p:nvPr/>
        </p:nvSpPr>
        <p:spPr>
          <a:xfrm>
            <a:off x="28719384" y="26303377"/>
            <a:ext cx="12940080" cy="830997"/>
          </a:xfrm>
          <a:prstGeom prst="rect">
            <a:avLst/>
          </a:prstGeom>
          <a:noFill/>
        </p:spPr>
        <p:txBody>
          <a:bodyPr wrap="square">
            <a:spAutoFit/>
          </a:bodyPr>
          <a:lstStyle/>
          <a:p>
            <a:r>
              <a:rPr lang="en-US" sz="2400" dirty="0">
                <a:solidFill>
                  <a:srgbClr val="000000"/>
                </a:solidFill>
                <a:latin typeface="Arial" panose="020B0604020202020204" pitchFamily="34" charset="0"/>
              </a:rPr>
              <a:t>								The model promotes sustainable forest management (Indicator 15.2.1). If deforestation is reduced by the model it will massively benefit biodiversity.</a:t>
            </a:r>
          </a:p>
        </p:txBody>
      </p:sp>
      <p:sp>
        <p:nvSpPr>
          <p:cNvPr id="77" name="TextBox 76">
            <a:extLst>
              <a:ext uri="{FF2B5EF4-FFF2-40B4-BE49-F238E27FC236}">
                <a16:creationId xmlns:a16="http://schemas.microsoft.com/office/drawing/2014/main" id="{F524804A-9E77-6A1F-D269-02A325C37A8B}"/>
              </a:ext>
            </a:extLst>
          </p:cNvPr>
          <p:cNvSpPr txBox="1"/>
          <p:nvPr/>
        </p:nvSpPr>
        <p:spPr>
          <a:xfrm>
            <a:off x="28636409" y="27134017"/>
            <a:ext cx="12940080" cy="461665"/>
          </a:xfrm>
          <a:prstGeom prst="rect">
            <a:avLst/>
          </a:prstGeom>
          <a:noFill/>
        </p:spPr>
        <p:txBody>
          <a:bodyPr wrap="square">
            <a:spAutoFit/>
          </a:bodyPr>
          <a:lstStyle/>
          <a:p>
            <a:r>
              <a:rPr lang="en-US" sz="2400" dirty="0">
                <a:solidFill>
                  <a:srgbClr val="000000"/>
                </a:solidFill>
                <a:latin typeface="Arial" panose="020B0604020202020204" pitchFamily="34" charset="0"/>
              </a:rPr>
              <a:t>								Increasing the proportion of area under sustainable agriculture</a:t>
            </a:r>
          </a:p>
        </p:txBody>
      </p:sp>
      <p:pic>
        <p:nvPicPr>
          <p:cNvPr id="82" name="Picture 81" descr="A graph of a line graph&#10;&#10;Description automatically generated with medium confidence">
            <a:extLst>
              <a:ext uri="{FF2B5EF4-FFF2-40B4-BE49-F238E27FC236}">
                <a16:creationId xmlns:a16="http://schemas.microsoft.com/office/drawing/2014/main" id="{10F25367-4330-C382-4C8D-C198803D4735}"/>
              </a:ext>
            </a:extLst>
          </p:cNvPr>
          <p:cNvPicPr>
            <a:picLocks noChangeAspect="1"/>
          </p:cNvPicPr>
          <p:nvPr/>
        </p:nvPicPr>
        <p:blipFill>
          <a:blip r:embed="rId9"/>
          <a:stretch>
            <a:fillRect/>
          </a:stretch>
        </p:blipFill>
        <p:spPr>
          <a:xfrm>
            <a:off x="23381534" y="14274130"/>
            <a:ext cx="4623192" cy="3459531"/>
          </a:xfrm>
          <a:prstGeom prst="rect">
            <a:avLst/>
          </a:prstGeom>
        </p:spPr>
      </p:pic>
      <p:pic>
        <p:nvPicPr>
          <p:cNvPr id="84" name="Picture 83" descr="A graph of a graph&#10;&#10;Description automatically generated with medium confidence">
            <a:extLst>
              <a:ext uri="{FF2B5EF4-FFF2-40B4-BE49-F238E27FC236}">
                <a16:creationId xmlns:a16="http://schemas.microsoft.com/office/drawing/2014/main" id="{0D209EFA-3C34-00E1-AF96-B62F8C8816EC}"/>
              </a:ext>
            </a:extLst>
          </p:cNvPr>
          <p:cNvPicPr>
            <a:picLocks noChangeAspect="1"/>
          </p:cNvPicPr>
          <p:nvPr/>
        </p:nvPicPr>
        <p:blipFill>
          <a:blip r:embed="rId10"/>
          <a:stretch>
            <a:fillRect/>
          </a:stretch>
        </p:blipFill>
        <p:spPr>
          <a:xfrm>
            <a:off x="18656015" y="14229862"/>
            <a:ext cx="4725519" cy="3341120"/>
          </a:xfrm>
          <a:prstGeom prst="rect">
            <a:avLst/>
          </a:prstGeom>
        </p:spPr>
      </p:pic>
      <p:pic>
        <p:nvPicPr>
          <p:cNvPr id="86" name="Picture 85" descr="Clouds in the sky&#10;&#10;Description automatically generated">
            <a:extLst>
              <a:ext uri="{FF2B5EF4-FFF2-40B4-BE49-F238E27FC236}">
                <a16:creationId xmlns:a16="http://schemas.microsoft.com/office/drawing/2014/main" id="{C2AA5F86-2E11-A5CD-7A35-F7DD5C10EEDD}"/>
              </a:ext>
            </a:extLst>
          </p:cNvPr>
          <p:cNvPicPr>
            <a:picLocks noChangeAspect="1"/>
          </p:cNvPicPr>
          <p:nvPr/>
        </p:nvPicPr>
        <p:blipFill>
          <a:blip r:embed="rId11"/>
          <a:srcRect l="6647" b="12952"/>
          <a:stretch/>
        </p:blipFill>
        <p:spPr>
          <a:xfrm>
            <a:off x="16227596" y="9024982"/>
            <a:ext cx="3906016" cy="3783597"/>
          </a:xfrm>
          <a:prstGeom prst="rect">
            <a:avLst/>
          </a:prstGeom>
        </p:spPr>
      </p:pic>
      <p:pic>
        <p:nvPicPr>
          <p:cNvPr id="88" name="Picture 87" descr="A aerial view of a forest&#10;&#10;Description automatically generated">
            <a:extLst>
              <a:ext uri="{FF2B5EF4-FFF2-40B4-BE49-F238E27FC236}">
                <a16:creationId xmlns:a16="http://schemas.microsoft.com/office/drawing/2014/main" id="{5702230B-542A-1FD4-A08D-77376CA93F0B}"/>
              </a:ext>
            </a:extLst>
          </p:cNvPr>
          <p:cNvPicPr>
            <a:picLocks noChangeAspect="1"/>
          </p:cNvPicPr>
          <p:nvPr/>
        </p:nvPicPr>
        <p:blipFill>
          <a:blip r:embed="rId12"/>
          <a:stretch>
            <a:fillRect/>
          </a:stretch>
        </p:blipFill>
        <p:spPr>
          <a:xfrm>
            <a:off x="22342810" y="8978872"/>
            <a:ext cx="3906016" cy="3875815"/>
          </a:xfrm>
          <a:prstGeom prst="rect">
            <a:avLst/>
          </a:prstGeom>
        </p:spPr>
      </p:pic>
      <p:sp>
        <p:nvSpPr>
          <p:cNvPr id="89" name="Right Arrow 88">
            <a:extLst>
              <a:ext uri="{FF2B5EF4-FFF2-40B4-BE49-F238E27FC236}">
                <a16:creationId xmlns:a16="http://schemas.microsoft.com/office/drawing/2014/main" id="{266BE35B-C1B2-2ACB-B3F3-079A85C6B62F}"/>
              </a:ext>
            </a:extLst>
          </p:cNvPr>
          <p:cNvSpPr/>
          <p:nvPr/>
        </p:nvSpPr>
        <p:spPr>
          <a:xfrm>
            <a:off x="20303976" y="10324383"/>
            <a:ext cx="1887092" cy="1212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05EF77A-79FB-14E8-ECFC-EDCE0718E68F}"/>
              </a:ext>
            </a:extLst>
          </p:cNvPr>
          <p:cNvSpPr txBox="1"/>
          <p:nvPr/>
        </p:nvSpPr>
        <p:spPr>
          <a:xfrm>
            <a:off x="14878691" y="7047865"/>
            <a:ext cx="12851342" cy="1938992"/>
          </a:xfrm>
          <a:prstGeom prst="rect">
            <a:avLst/>
          </a:prstGeom>
          <a:noFill/>
        </p:spPr>
        <p:txBody>
          <a:bodyPr wrap="square">
            <a:spAutoFit/>
          </a:bodyPr>
          <a:lstStyle/>
          <a:p>
            <a:r>
              <a:rPr lang="en-US" sz="2400" dirty="0">
                <a:solidFill>
                  <a:srgbClr val="000000"/>
                </a:solidFill>
                <a:latin typeface="Arial" panose="020B0604020202020204" pitchFamily="34" charset="0"/>
              </a:rPr>
              <a:t>A difficulty with the Context is that Indonesia’s Climate is tropical and therefore cloudy which obstructs the view from space. For 2022 there were locations which didn’t have images of total cloud cover below 50%. I therefore performed cloud masking by filtering for cloud free pixels of images throughout the year and assembling “Frankenstein” images which end up being cloud free.</a:t>
            </a:r>
          </a:p>
        </p:txBody>
      </p:sp>
      <p:sp>
        <p:nvSpPr>
          <p:cNvPr id="91" name="TextBox 90">
            <a:extLst>
              <a:ext uri="{FF2B5EF4-FFF2-40B4-BE49-F238E27FC236}">
                <a16:creationId xmlns:a16="http://schemas.microsoft.com/office/drawing/2014/main" id="{EDEDD265-0B55-0A3E-DC96-F18163135CCE}"/>
              </a:ext>
            </a:extLst>
          </p:cNvPr>
          <p:cNvSpPr txBox="1"/>
          <p:nvPr/>
        </p:nvSpPr>
        <p:spPr>
          <a:xfrm>
            <a:off x="14840537" y="14289115"/>
            <a:ext cx="9242090" cy="523220"/>
          </a:xfrm>
          <a:prstGeom prst="rect">
            <a:avLst/>
          </a:prstGeom>
          <a:noFill/>
        </p:spPr>
        <p:txBody>
          <a:bodyPr wrap="square">
            <a:spAutoFit/>
          </a:bodyPr>
          <a:lstStyle/>
          <a:p>
            <a:r>
              <a:rPr lang="en-US" sz="2800" dirty="0"/>
              <a:t>Original Model:</a:t>
            </a:r>
          </a:p>
        </p:txBody>
      </p:sp>
      <p:sp>
        <p:nvSpPr>
          <p:cNvPr id="92" name="TextBox 91">
            <a:extLst>
              <a:ext uri="{FF2B5EF4-FFF2-40B4-BE49-F238E27FC236}">
                <a16:creationId xmlns:a16="http://schemas.microsoft.com/office/drawing/2014/main" id="{F816AF15-92EB-6B17-F3BD-6BDF7DA59421}"/>
              </a:ext>
            </a:extLst>
          </p:cNvPr>
          <p:cNvSpPr txBox="1"/>
          <p:nvPr/>
        </p:nvSpPr>
        <p:spPr>
          <a:xfrm>
            <a:off x="14931854" y="14809167"/>
            <a:ext cx="4034231" cy="2308324"/>
          </a:xfrm>
          <a:prstGeom prst="rect">
            <a:avLst/>
          </a:prstGeom>
          <a:noFill/>
        </p:spPr>
        <p:txBody>
          <a:bodyPr wrap="square">
            <a:spAutoFit/>
          </a:bodyPr>
          <a:lstStyle/>
          <a:p>
            <a:r>
              <a:rPr lang="en-US" sz="2400" dirty="0">
                <a:solidFill>
                  <a:srgbClr val="000000"/>
                </a:solidFill>
                <a:latin typeface="Arial" panose="020B0604020202020204" pitchFamily="34" charset="0"/>
              </a:rPr>
              <a:t>The original model from the paper has decent performance, coming in at just over 90% train accuracy. The issue is the model is overfitting strongly. </a:t>
            </a:r>
          </a:p>
        </p:txBody>
      </p:sp>
      <p:sp>
        <p:nvSpPr>
          <p:cNvPr id="93" name="TextBox 92">
            <a:extLst>
              <a:ext uri="{FF2B5EF4-FFF2-40B4-BE49-F238E27FC236}">
                <a16:creationId xmlns:a16="http://schemas.microsoft.com/office/drawing/2014/main" id="{E0EBA1D8-7AFF-2B5E-9BC0-D26BA7C473E0}"/>
              </a:ext>
            </a:extLst>
          </p:cNvPr>
          <p:cNvSpPr txBox="1"/>
          <p:nvPr/>
        </p:nvSpPr>
        <p:spPr>
          <a:xfrm>
            <a:off x="14931540" y="17929491"/>
            <a:ext cx="12798493" cy="1200329"/>
          </a:xfrm>
          <a:prstGeom prst="rect">
            <a:avLst/>
          </a:prstGeom>
          <a:noFill/>
        </p:spPr>
        <p:txBody>
          <a:bodyPr wrap="square">
            <a:spAutoFit/>
          </a:bodyPr>
          <a:lstStyle/>
          <a:p>
            <a:r>
              <a:rPr lang="en-GB" sz="2400" dirty="0">
                <a:solidFill>
                  <a:srgbClr val="000000"/>
                </a:solidFill>
                <a:latin typeface="Arial" panose="020B0604020202020204" pitchFamily="34" charset="0"/>
              </a:rPr>
              <a:t>Overfitting can be prevented with regularisation. Popular forms of regularisation include L2 regularisation, L1 regularisation and dropout.</a:t>
            </a:r>
          </a:p>
          <a:p>
            <a:r>
              <a:rPr lang="en-GB" sz="2400" dirty="0">
                <a:solidFill>
                  <a:srgbClr val="000000"/>
                </a:solidFill>
                <a:latin typeface="Arial" panose="020B0604020202020204" pitchFamily="34" charset="0"/>
              </a:rPr>
              <a:t>I chose to test dropout since it was mentioned as a potential add on in the original paper.</a:t>
            </a:r>
          </a:p>
        </p:txBody>
      </p:sp>
      <p:sp>
        <p:nvSpPr>
          <p:cNvPr id="94" name="TextBox 93">
            <a:extLst>
              <a:ext uri="{FF2B5EF4-FFF2-40B4-BE49-F238E27FC236}">
                <a16:creationId xmlns:a16="http://schemas.microsoft.com/office/drawing/2014/main" id="{C5B480E9-422D-02A3-B04A-6E5E4BFBEE06}"/>
              </a:ext>
            </a:extLst>
          </p:cNvPr>
          <p:cNvSpPr txBox="1"/>
          <p:nvPr/>
        </p:nvSpPr>
        <p:spPr>
          <a:xfrm>
            <a:off x="14905115" y="12983156"/>
            <a:ext cx="12851342" cy="1200329"/>
          </a:xfrm>
          <a:prstGeom prst="rect">
            <a:avLst/>
          </a:prstGeom>
          <a:noFill/>
        </p:spPr>
        <p:txBody>
          <a:bodyPr wrap="square">
            <a:spAutoFit/>
          </a:bodyPr>
          <a:lstStyle/>
          <a:p>
            <a:r>
              <a:rPr lang="en-US" sz="2400" dirty="0">
                <a:solidFill>
                  <a:srgbClr val="000000"/>
                </a:solidFill>
                <a:latin typeface="Arial" panose="020B0604020202020204" pitchFamily="34" charset="0"/>
              </a:rPr>
              <a:t>I split larger images into smaller patches and split the masks to match them, to be similar in size to the paper. I ended up with 2 datasets, one for the island of Sumatra and one for Kalimantan with in total 1025 train, 218 validation, 225 test samples (~50% class balance). </a:t>
            </a:r>
          </a:p>
        </p:txBody>
      </p:sp>
      <p:graphicFrame>
        <p:nvGraphicFramePr>
          <p:cNvPr id="110" name="Table 109">
            <a:extLst>
              <a:ext uri="{FF2B5EF4-FFF2-40B4-BE49-F238E27FC236}">
                <a16:creationId xmlns:a16="http://schemas.microsoft.com/office/drawing/2014/main" id="{E52A5D33-4647-1EB5-66F5-34BB6EFDDAC1}"/>
              </a:ext>
            </a:extLst>
          </p:cNvPr>
          <p:cNvGraphicFramePr>
            <a:graphicFrameLocks noGrp="1"/>
          </p:cNvGraphicFramePr>
          <p:nvPr>
            <p:extLst>
              <p:ext uri="{D42A27DB-BD31-4B8C-83A1-F6EECF244321}">
                <p14:modId xmlns:p14="http://schemas.microsoft.com/office/powerpoint/2010/main" val="1947150575"/>
              </p:ext>
            </p:extLst>
          </p:nvPr>
        </p:nvGraphicFramePr>
        <p:xfrm>
          <a:off x="28694743" y="9342667"/>
          <a:ext cx="13083257" cy="4206240"/>
        </p:xfrm>
        <a:graphic>
          <a:graphicData uri="http://schemas.openxmlformats.org/drawingml/2006/table">
            <a:tbl>
              <a:tblPr firstRow="1">
                <a:tableStyleId>{17292A2E-F333-43FB-9621-5CBBE7FDCDCB}</a:tableStyleId>
              </a:tblPr>
              <a:tblGrid>
                <a:gridCol w="2326349">
                  <a:extLst>
                    <a:ext uri="{9D8B030D-6E8A-4147-A177-3AD203B41FA5}">
                      <a16:colId xmlns:a16="http://schemas.microsoft.com/office/drawing/2014/main" val="2450669103"/>
                    </a:ext>
                  </a:extLst>
                </a:gridCol>
                <a:gridCol w="1758159">
                  <a:extLst>
                    <a:ext uri="{9D8B030D-6E8A-4147-A177-3AD203B41FA5}">
                      <a16:colId xmlns:a16="http://schemas.microsoft.com/office/drawing/2014/main" val="2808359985"/>
                    </a:ext>
                  </a:extLst>
                </a:gridCol>
                <a:gridCol w="1749287">
                  <a:extLst>
                    <a:ext uri="{9D8B030D-6E8A-4147-A177-3AD203B41FA5}">
                      <a16:colId xmlns:a16="http://schemas.microsoft.com/office/drawing/2014/main" val="3433693510"/>
                    </a:ext>
                  </a:extLst>
                </a:gridCol>
                <a:gridCol w="1848678">
                  <a:extLst>
                    <a:ext uri="{9D8B030D-6E8A-4147-A177-3AD203B41FA5}">
                      <a16:colId xmlns:a16="http://schemas.microsoft.com/office/drawing/2014/main" val="1781364382"/>
                    </a:ext>
                  </a:extLst>
                </a:gridCol>
                <a:gridCol w="1311966">
                  <a:extLst>
                    <a:ext uri="{9D8B030D-6E8A-4147-A177-3AD203B41FA5}">
                      <a16:colId xmlns:a16="http://schemas.microsoft.com/office/drawing/2014/main" val="3902806074"/>
                    </a:ext>
                  </a:extLst>
                </a:gridCol>
                <a:gridCol w="1272208">
                  <a:extLst>
                    <a:ext uri="{9D8B030D-6E8A-4147-A177-3AD203B41FA5}">
                      <a16:colId xmlns:a16="http://schemas.microsoft.com/office/drawing/2014/main" val="4067519849"/>
                    </a:ext>
                  </a:extLst>
                </a:gridCol>
                <a:gridCol w="2816610">
                  <a:extLst>
                    <a:ext uri="{9D8B030D-6E8A-4147-A177-3AD203B41FA5}">
                      <a16:colId xmlns:a16="http://schemas.microsoft.com/office/drawing/2014/main" val="2461006394"/>
                    </a:ext>
                  </a:extLst>
                </a:gridCol>
              </a:tblGrid>
              <a:tr h="776131">
                <a:tc>
                  <a:txBody>
                    <a:bodyPr/>
                    <a:lstStyle/>
                    <a:p>
                      <a:r>
                        <a:rPr lang="en-US" sz="2400" dirty="0"/>
                        <a:t>Model</a:t>
                      </a:r>
                    </a:p>
                  </a:txBody>
                  <a:tcPr anchor="ctr"/>
                </a:tc>
                <a:tc>
                  <a:txBody>
                    <a:bodyPr/>
                    <a:lstStyle/>
                    <a:p>
                      <a:r>
                        <a:rPr lang="en-US" sz="2400"/>
                        <a:t>Test Set</a:t>
                      </a:r>
                    </a:p>
                  </a:txBody>
                  <a:tcPr anchor="ctr"/>
                </a:tc>
                <a:tc>
                  <a:txBody>
                    <a:bodyPr/>
                    <a:lstStyle/>
                    <a:p>
                      <a:r>
                        <a:rPr lang="en-US" sz="2400" dirty="0"/>
                        <a:t>Accuracy</a:t>
                      </a:r>
                    </a:p>
                  </a:txBody>
                  <a:tcPr anchor="ctr"/>
                </a:tc>
                <a:tc>
                  <a:txBody>
                    <a:bodyPr/>
                    <a:lstStyle/>
                    <a:p>
                      <a:r>
                        <a:rPr lang="en-US" sz="2400" dirty="0"/>
                        <a:t>Precision</a:t>
                      </a:r>
                    </a:p>
                  </a:txBody>
                  <a:tcPr anchor="ctr"/>
                </a:tc>
                <a:tc>
                  <a:txBody>
                    <a:bodyPr/>
                    <a:lstStyle/>
                    <a:p>
                      <a:r>
                        <a:rPr lang="en-US" sz="2400" dirty="0"/>
                        <a:t>Recall</a:t>
                      </a:r>
                    </a:p>
                  </a:txBody>
                  <a:tcPr anchor="ctr"/>
                </a:tc>
                <a:tc>
                  <a:txBody>
                    <a:bodyPr/>
                    <a:lstStyle/>
                    <a:p>
                      <a:r>
                        <a:rPr lang="en-US" sz="2400" dirty="0"/>
                        <a:t>F1-Score</a:t>
                      </a:r>
                    </a:p>
                  </a:txBody>
                  <a:tcPr anchor="ctr"/>
                </a:tc>
                <a:tc>
                  <a:txBody>
                    <a:bodyPr/>
                    <a:lstStyle/>
                    <a:p>
                      <a:r>
                        <a:rPr lang="en-US" sz="2400" dirty="0"/>
                        <a:t>Notes</a:t>
                      </a:r>
                    </a:p>
                  </a:txBody>
                  <a:tcPr anchor="ctr"/>
                </a:tc>
                <a:extLst>
                  <a:ext uri="{0D108BD9-81ED-4DB2-BD59-A6C34878D82A}">
                    <a16:rowId xmlns:a16="http://schemas.microsoft.com/office/drawing/2014/main" val="3822680211"/>
                  </a:ext>
                </a:extLst>
              </a:tr>
              <a:tr h="431184">
                <a:tc>
                  <a:txBody>
                    <a:bodyPr/>
                    <a:lstStyle/>
                    <a:p>
                      <a:r>
                        <a:rPr lang="en-US" sz="2400" b="1" dirty="0"/>
                        <a:t>Sumatra AM</a:t>
                      </a:r>
                      <a:endParaRPr lang="en-US" sz="2400" dirty="0"/>
                    </a:p>
                  </a:txBody>
                  <a:tcPr anchor="ctr"/>
                </a:tc>
                <a:tc>
                  <a:txBody>
                    <a:bodyPr/>
                    <a:lstStyle/>
                    <a:p>
                      <a:r>
                        <a:rPr lang="en-US" sz="2400" dirty="0"/>
                        <a:t>Sumatra</a:t>
                      </a:r>
                    </a:p>
                  </a:txBody>
                  <a:tcPr anchor="ctr"/>
                </a:tc>
                <a:tc>
                  <a:txBody>
                    <a:bodyPr/>
                    <a:lstStyle/>
                    <a:p>
                      <a:r>
                        <a:rPr lang="en-US" sz="2400" dirty="0"/>
                        <a:t>85.1%</a:t>
                      </a:r>
                    </a:p>
                  </a:txBody>
                  <a:tcPr anchor="ctr"/>
                </a:tc>
                <a:tc>
                  <a:txBody>
                    <a:bodyPr/>
                    <a:lstStyle/>
                    <a:p>
                      <a:r>
                        <a:rPr lang="en-US" sz="2400" dirty="0"/>
                        <a:t>88.3%</a:t>
                      </a:r>
                    </a:p>
                  </a:txBody>
                  <a:tcPr anchor="ctr"/>
                </a:tc>
                <a:tc>
                  <a:txBody>
                    <a:bodyPr/>
                    <a:lstStyle/>
                    <a:p>
                      <a:r>
                        <a:rPr lang="en-US" sz="2400"/>
                        <a:t>85.1%</a:t>
                      </a:r>
                    </a:p>
                  </a:txBody>
                  <a:tcPr anchor="ctr"/>
                </a:tc>
                <a:tc>
                  <a:txBody>
                    <a:bodyPr/>
                    <a:lstStyle/>
                    <a:p>
                      <a:r>
                        <a:rPr lang="en-US" sz="2400" b="1" dirty="0"/>
                        <a:t>86.7%</a:t>
                      </a:r>
                      <a:endParaRPr lang="en-US" sz="2400" dirty="0"/>
                    </a:p>
                  </a:txBody>
                  <a:tcPr anchor="ctr">
                    <a:solidFill>
                      <a:srgbClr val="92D050"/>
                    </a:solidFill>
                  </a:tcPr>
                </a:tc>
                <a:tc>
                  <a:txBody>
                    <a:bodyPr/>
                    <a:lstStyle/>
                    <a:p>
                      <a:r>
                        <a:rPr lang="en-US" sz="2400" dirty="0"/>
                        <a:t>Best Performer</a:t>
                      </a:r>
                    </a:p>
                  </a:txBody>
                  <a:tcPr anchor="ctr">
                    <a:noFill/>
                  </a:tcPr>
                </a:tc>
                <a:extLst>
                  <a:ext uri="{0D108BD9-81ED-4DB2-BD59-A6C34878D82A}">
                    <a16:rowId xmlns:a16="http://schemas.microsoft.com/office/drawing/2014/main" val="1688897978"/>
                  </a:ext>
                </a:extLst>
              </a:tr>
              <a:tr h="776131">
                <a:tc>
                  <a:txBody>
                    <a:bodyPr/>
                    <a:lstStyle/>
                    <a:p>
                      <a:r>
                        <a:rPr lang="en-US" sz="2400"/>
                        <a:t>Sumatra AM Adapted</a:t>
                      </a:r>
                    </a:p>
                  </a:txBody>
                  <a:tcPr anchor="ctr"/>
                </a:tc>
                <a:tc>
                  <a:txBody>
                    <a:bodyPr/>
                    <a:lstStyle/>
                    <a:p>
                      <a:r>
                        <a:rPr lang="en-US" sz="2400" dirty="0"/>
                        <a:t>Sumatra</a:t>
                      </a:r>
                    </a:p>
                  </a:txBody>
                  <a:tcPr anchor="ctr"/>
                </a:tc>
                <a:tc>
                  <a:txBody>
                    <a:bodyPr/>
                    <a:lstStyle/>
                    <a:p>
                      <a:r>
                        <a:rPr lang="en-US" sz="2400" dirty="0"/>
                        <a:t>77.9%*</a:t>
                      </a:r>
                    </a:p>
                  </a:txBody>
                  <a:tcPr anchor="ctr"/>
                </a:tc>
                <a:tc>
                  <a:txBody>
                    <a:bodyPr/>
                    <a:lstStyle/>
                    <a:p>
                      <a:r>
                        <a:rPr lang="en-US" sz="2400" dirty="0"/>
                        <a:t>89.6%</a:t>
                      </a:r>
                    </a:p>
                  </a:txBody>
                  <a:tcPr anchor="ctr"/>
                </a:tc>
                <a:tc>
                  <a:txBody>
                    <a:bodyPr/>
                    <a:lstStyle/>
                    <a:p>
                      <a:r>
                        <a:rPr lang="en-US" sz="2400"/>
                        <a:t>77.9%</a:t>
                      </a:r>
                    </a:p>
                  </a:txBody>
                  <a:tcPr anchor="ctr"/>
                </a:tc>
                <a:tc>
                  <a:txBody>
                    <a:bodyPr/>
                    <a:lstStyle/>
                    <a:p>
                      <a:r>
                        <a:rPr lang="en-US" sz="2400"/>
                        <a:t>83.4%</a:t>
                      </a:r>
                    </a:p>
                  </a:txBody>
                  <a:tcPr anchor="ctr"/>
                </a:tc>
                <a:tc>
                  <a:txBody>
                    <a:bodyPr/>
                    <a:lstStyle/>
                    <a:p>
                      <a:r>
                        <a:rPr lang="en-US" sz="2400" dirty="0"/>
                        <a:t>Unstable Training</a:t>
                      </a:r>
                    </a:p>
                  </a:txBody>
                  <a:tcPr anchor="ctr"/>
                </a:tc>
                <a:extLst>
                  <a:ext uri="{0D108BD9-81ED-4DB2-BD59-A6C34878D82A}">
                    <a16:rowId xmlns:a16="http://schemas.microsoft.com/office/drawing/2014/main" val="1508214401"/>
                  </a:ext>
                </a:extLst>
              </a:tr>
              <a:tr h="776131">
                <a:tc>
                  <a:txBody>
                    <a:bodyPr/>
                    <a:lstStyle/>
                    <a:p>
                      <a:r>
                        <a:rPr lang="en-US" sz="2400" b="1" dirty="0"/>
                        <a:t>Kalimantan AM</a:t>
                      </a:r>
                      <a:endParaRPr lang="en-US" sz="2400" dirty="0"/>
                    </a:p>
                  </a:txBody>
                  <a:tcPr anchor="ctr"/>
                </a:tc>
                <a:tc>
                  <a:txBody>
                    <a:bodyPr/>
                    <a:lstStyle/>
                    <a:p>
                      <a:r>
                        <a:rPr lang="en-US" sz="2400" dirty="0"/>
                        <a:t>Kalimantan</a:t>
                      </a:r>
                    </a:p>
                  </a:txBody>
                  <a:tcPr anchor="ctr"/>
                </a:tc>
                <a:tc>
                  <a:txBody>
                    <a:bodyPr/>
                    <a:lstStyle/>
                    <a:p>
                      <a:r>
                        <a:rPr lang="en-US" sz="2400"/>
                        <a:t>78.1%</a:t>
                      </a:r>
                    </a:p>
                  </a:txBody>
                  <a:tcPr anchor="ctr"/>
                </a:tc>
                <a:tc>
                  <a:txBody>
                    <a:bodyPr/>
                    <a:lstStyle/>
                    <a:p>
                      <a:r>
                        <a:rPr lang="en-US" sz="2400"/>
                        <a:t>80.7%</a:t>
                      </a:r>
                    </a:p>
                  </a:txBody>
                  <a:tcPr anchor="ctr"/>
                </a:tc>
                <a:tc>
                  <a:txBody>
                    <a:bodyPr/>
                    <a:lstStyle/>
                    <a:p>
                      <a:r>
                        <a:rPr lang="en-US" sz="2400"/>
                        <a:t>78.1%</a:t>
                      </a:r>
                    </a:p>
                  </a:txBody>
                  <a:tcPr anchor="ctr"/>
                </a:tc>
                <a:tc>
                  <a:txBody>
                    <a:bodyPr/>
                    <a:lstStyle/>
                    <a:p>
                      <a:r>
                        <a:rPr lang="en-US" sz="2400" b="1"/>
                        <a:t>79.4%</a:t>
                      </a:r>
                      <a:endParaRPr lang="en-US" sz="2400"/>
                    </a:p>
                  </a:txBody>
                  <a:tcPr anchor="ctr"/>
                </a:tc>
                <a:tc>
                  <a:txBody>
                    <a:bodyPr/>
                    <a:lstStyle/>
                    <a:p>
                      <a:r>
                        <a:rPr lang="en-US" sz="2400" dirty="0"/>
                        <a:t>Baseline</a:t>
                      </a:r>
                    </a:p>
                  </a:txBody>
                  <a:tcPr anchor="ctr"/>
                </a:tc>
                <a:extLst>
                  <a:ext uri="{0D108BD9-81ED-4DB2-BD59-A6C34878D82A}">
                    <a16:rowId xmlns:a16="http://schemas.microsoft.com/office/drawing/2014/main" val="3832981735"/>
                  </a:ext>
                </a:extLst>
              </a:tr>
              <a:tr h="776131">
                <a:tc>
                  <a:txBody>
                    <a:bodyPr/>
                    <a:lstStyle/>
                    <a:p>
                      <a:r>
                        <a:rPr lang="en-US" sz="2400" dirty="0"/>
                        <a:t>Kalimantan AM Adapted</a:t>
                      </a:r>
                    </a:p>
                  </a:txBody>
                  <a:tcPr anchor="ctr"/>
                </a:tc>
                <a:tc>
                  <a:txBody>
                    <a:bodyPr/>
                    <a:lstStyle/>
                    <a:p>
                      <a:r>
                        <a:rPr lang="en-US" sz="2400" dirty="0"/>
                        <a:t>Kalimantan</a:t>
                      </a:r>
                    </a:p>
                  </a:txBody>
                  <a:tcPr anchor="ctr"/>
                </a:tc>
                <a:tc>
                  <a:txBody>
                    <a:bodyPr/>
                    <a:lstStyle/>
                    <a:p>
                      <a:r>
                        <a:rPr lang="en-US" sz="2400"/>
                        <a:t>79.3%</a:t>
                      </a:r>
                    </a:p>
                  </a:txBody>
                  <a:tcPr anchor="ctr"/>
                </a:tc>
                <a:tc>
                  <a:txBody>
                    <a:bodyPr/>
                    <a:lstStyle/>
                    <a:p>
                      <a:r>
                        <a:rPr lang="en-US" sz="2400" dirty="0"/>
                        <a:t>83.2%</a:t>
                      </a:r>
                    </a:p>
                  </a:txBody>
                  <a:tcPr anchor="ctr"/>
                </a:tc>
                <a:tc>
                  <a:txBody>
                    <a:bodyPr/>
                    <a:lstStyle/>
                    <a:p>
                      <a:r>
                        <a:rPr lang="en-US" sz="2400"/>
                        <a:t>79.3%</a:t>
                      </a:r>
                    </a:p>
                  </a:txBody>
                  <a:tcPr anchor="ctr"/>
                </a:tc>
                <a:tc>
                  <a:txBody>
                    <a:bodyPr/>
                    <a:lstStyle/>
                    <a:p>
                      <a:r>
                        <a:rPr lang="en-US" sz="2400" b="1" dirty="0"/>
                        <a:t>81.2%</a:t>
                      </a:r>
                      <a:endParaRPr lang="en-US" sz="2400" dirty="0"/>
                    </a:p>
                  </a:txBody>
                  <a:tcPr anchor="ctr"/>
                </a:tc>
                <a:tc>
                  <a:txBody>
                    <a:bodyPr/>
                    <a:lstStyle/>
                    <a:p>
                      <a:r>
                        <a:rPr lang="en-US" sz="2400" dirty="0"/>
                        <a:t>Slight improvement</a:t>
                      </a:r>
                    </a:p>
                  </a:txBody>
                  <a:tcPr anchor="ctr"/>
                </a:tc>
                <a:extLst>
                  <a:ext uri="{0D108BD9-81ED-4DB2-BD59-A6C34878D82A}">
                    <a16:rowId xmlns:a16="http://schemas.microsoft.com/office/drawing/2014/main" val="740260757"/>
                  </a:ext>
                </a:extLst>
              </a:tr>
              <a:tr h="431184">
                <a:tc>
                  <a:txBody>
                    <a:bodyPr/>
                    <a:lstStyle/>
                    <a:p>
                      <a:r>
                        <a:rPr lang="en-US" sz="2400" dirty="0"/>
                        <a:t>Original Paper</a:t>
                      </a:r>
                    </a:p>
                  </a:txBody>
                  <a:tcPr anchor="ctr"/>
                </a:tc>
                <a:tc>
                  <a:txBody>
                    <a:bodyPr/>
                    <a:lstStyle/>
                    <a:p>
                      <a:endParaRPr lang="en-US" sz="2400" dirty="0"/>
                    </a:p>
                  </a:txBody>
                  <a:tcPr anchor="ctr"/>
                </a:tc>
                <a:tc>
                  <a:txBody>
                    <a:bodyPr/>
                    <a:lstStyle/>
                    <a:p>
                      <a:endParaRPr lang="en-US" sz="2400"/>
                    </a:p>
                  </a:txBody>
                  <a:tcPr anchor="ctr"/>
                </a:tc>
                <a:tc>
                  <a:txBody>
                    <a:bodyPr/>
                    <a:lstStyle/>
                    <a:p>
                      <a:endParaRPr lang="en-US" sz="2400" dirty="0"/>
                    </a:p>
                  </a:txBody>
                  <a:tcPr anchor="ctr"/>
                </a:tc>
                <a:tc>
                  <a:txBody>
                    <a:bodyPr/>
                    <a:lstStyle/>
                    <a:p>
                      <a:endParaRPr lang="en-US" sz="2400" dirty="0"/>
                    </a:p>
                  </a:txBody>
                  <a:tcPr anchor="ctr"/>
                </a:tc>
                <a:tc>
                  <a:txBody>
                    <a:bodyPr/>
                    <a:lstStyle/>
                    <a:p>
                      <a:r>
                        <a:rPr lang="en-US" sz="2400" dirty="0"/>
                        <a:t>~96%</a:t>
                      </a:r>
                    </a:p>
                  </a:txBody>
                  <a:tcPr anchor="ctr"/>
                </a:tc>
                <a:tc>
                  <a:txBody>
                    <a:bodyPr/>
                    <a:lstStyle/>
                    <a:p>
                      <a:r>
                        <a:rPr lang="en-US" sz="2400" dirty="0"/>
                        <a:t>Reference baseline</a:t>
                      </a:r>
                    </a:p>
                  </a:txBody>
                  <a:tcPr anchor="ctr"/>
                </a:tc>
                <a:extLst>
                  <a:ext uri="{0D108BD9-81ED-4DB2-BD59-A6C34878D82A}">
                    <a16:rowId xmlns:a16="http://schemas.microsoft.com/office/drawing/2014/main" val="987004546"/>
                  </a:ext>
                </a:extLst>
              </a:tr>
            </a:tbl>
          </a:graphicData>
        </a:graphic>
      </p:graphicFrame>
      <p:pic>
        <p:nvPicPr>
          <p:cNvPr id="112" name="Picture 111" descr="A graph with different colored bars&#10;&#10;Description automatically generated with medium confidence">
            <a:extLst>
              <a:ext uri="{FF2B5EF4-FFF2-40B4-BE49-F238E27FC236}">
                <a16:creationId xmlns:a16="http://schemas.microsoft.com/office/drawing/2014/main" id="{3E596BC6-5834-3A75-3EEE-DC6CECD78872}"/>
              </a:ext>
            </a:extLst>
          </p:cNvPr>
          <p:cNvPicPr>
            <a:picLocks noChangeAspect="1"/>
          </p:cNvPicPr>
          <p:nvPr/>
        </p:nvPicPr>
        <p:blipFill>
          <a:blip r:embed="rId13"/>
          <a:stretch>
            <a:fillRect/>
          </a:stretch>
        </p:blipFill>
        <p:spPr>
          <a:xfrm>
            <a:off x="33999055" y="17194258"/>
            <a:ext cx="7732262" cy="4784680"/>
          </a:xfrm>
          <a:prstGeom prst="rect">
            <a:avLst/>
          </a:prstGeom>
        </p:spPr>
      </p:pic>
      <p:sp>
        <p:nvSpPr>
          <p:cNvPr id="113" name="TextBox 112">
            <a:extLst>
              <a:ext uri="{FF2B5EF4-FFF2-40B4-BE49-F238E27FC236}">
                <a16:creationId xmlns:a16="http://schemas.microsoft.com/office/drawing/2014/main" id="{C01A53B6-F897-4C97-D51E-E4B0C7FC4BD8}"/>
              </a:ext>
            </a:extLst>
          </p:cNvPr>
          <p:cNvSpPr txBox="1"/>
          <p:nvPr/>
        </p:nvSpPr>
        <p:spPr>
          <a:xfrm>
            <a:off x="28755328" y="14945336"/>
            <a:ext cx="12798493" cy="7109639"/>
          </a:xfrm>
          <a:prstGeom prst="rect">
            <a:avLst/>
          </a:prstGeom>
          <a:noFill/>
        </p:spPr>
        <p:txBody>
          <a:bodyPr wrap="square">
            <a:spAutoFit/>
          </a:bodyPr>
          <a:lstStyle/>
          <a:p>
            <a:r>
              <a:rPr lang="en-GB" sz="2400" dirty="0">
                <a:solidFill>
                  <a:srgbClr val="000000"/>
                </a:solidFill>
                <a:latin typeface="Arial" panose="020B0604020202020204" pitchFamily="34" charset="0"/>
              </a:rPr>
              <a:t>The models with the Indonesian data performed about 10% worse than the models with the Brazilian data from the original dataset. This could be due to several factors: cloud cover in Indonesia, the reduced quality in ground truth data in Indonesia (80.7% accuracy vs ~98% in original paper) and the difference in biomes and ease contrast of forest vs non-forest in Brazil.</a:t>
            </a:r>
          </a:p>
          <a:p>
            <a:r>
              <a:rPr lang="en-GB" sz="2400" dirty="0">
                <a:solidFill>
                  <a:srgbClr val="000000"/>
                </a:solidFill>
                <a:latin typeface="Arial" panose="020B0604020202020204" pitchFamily="34" charset="0"/>
              </a:rPr>
              <a:t>Through ablation we can determine that dropout was helpful for the Kalimantan dataset but caused major instability for the Sumatra dataset. For </a:t>
            </a:r>
          </a:p>
          <a:p>
            <a:r>
              <a:rPr lang="en-GB" sz="2400" dirty="0">
                <a:solidFill>
                  <a:srgbClr val="000000"/>
                </a:solidFill>
                <a:latin typeface="Arial" panose="020B0604020202020204" pitchFamily="34" charset="0"/>
              </a:rPr>
              <a:t>the Kalimantan dataset it reduced overfitting effectively</a:t>
            </a:r>
          </a:p>
          <a:p>
            <a:r>
              <a:rPr lang="en-GB" sz="2400" dirty="0">
                <a:solidFill>
                  <a:srgbClr val="000000"/>
                </a:solidFill>
                <a:latin typeface="Arial" panose="020B0604020202020204" pitchFamily="34" charset="0"/>
              </a:rPr>
              <a:t>and aided in generalisation, This can</a:t>
            </a:r>
          </a:p>
          <a:p>
            <a:r>
              <a:rPr lang="en-GB" sz="2400" dirty="0">
                <a:solidFill>
                  <a:srgbClr val="000000"/>
                </a:solidFill>
                <a:latin typeface="Arial" panose="020B0604020202020204" pitchFamily="34" charset="0"/>
              </a:rPr>
              <a:t>further be proven by the cross-region</a:t>
            </a:r>
          </a:p>
          <a:p>
            <a:r>
              <a:rPr lang="en-GB" sz="2400" dirty="0">
                <a:solidFill>
                  <a:srgbClr val="000000"/>
                </a:solidFill>
                <a:latin typeface="Arial" panose="020B0604020202020204" pitchFamily="34" charset="0"/>
              </a:rPr>
              <a:t>transferability test conducted where </a:t>
            </a:r>
          </a:p>
          <a:p>
            <a:r>
              <a:rPr lang="en-GB" sz="2400" dirty="0">
                <a:solidFill>
                  <a:srgbClr val="000000"/>
                </a:solidFill>
                <a:latin typeface="Arial" panose="020B0604020202020204" pitchFamily="34" charset="0"/>
              </a:rPr>
              <a:t>regions were tested on the other regions</a:t>
            </a:r>
          </a:p>
          <a:p>
            <a:r>
              <a:rPr lang="en-GB" sz="2400" dirty="0">
                <a:solidFill>
                  <a:srgbClr val="000000"/>
                </a:solidFill>
                <a:latin typeface="Arial" panose="020B0604020202020204" pitchFamily="34" charset="0"/>
              </a:rPr>
              <a:t>predictor. Here the Kalimantan Adapted</a:t>
            </a:r>
          </a:p>
          <a:p>
            <a:r>
              <a:rPr lang="en-GB" sz="2400" dirty="0">
                <a:solidFill>
                  <a:srgbClr val="000000"/>
                </a:solidFill>
                <a:latin typeface="Arial" panose="020B0604020202020204" pitchFamily="34" charset="0"/>
              </a:rPr>
              <a:t>Model performed best, showing that</a:t>
            </a:r>
          </a:p>
          <a:p>
            <a:r>
              <a:rPr lang="en-GB" sz="2400" dirty="0">
                <a:solidFill>
                  <a:srgbClr val="000000"/>
                </a:solidFill>
                <a:latin typeface="Arial" panose="020B0604020202020204" pitchFamily="34" charset="0"/>
              </a:rPr>
              <a:t>the Sumatra model might have memorised</a:t>
            </a:r>
          </a:p>
          <a:p>
            <a:r>
              <a:rPr lang="en-GB" sz="2400" dirty="0">
                <a:solidFill>
                  <a:srgbClr val="000000"/>
                </a:solidFill>
                <a:latin typeface="Arial" panose="020B0604020202020204" pitchFamily="34" charset="0"/>
              </a:rPr>
              <a:t>the data rather than generalised for</a:t>
            </a:r>
          </a:p>
          <a:p>
            <a:r>
              <a:rPr lang="en-GB" sz="2400" dirty="0">
                <a:solidFill>
                  <a:srgbClr val="000000"/>
                </a:solidFill>
                <a:latin typeface="Arial" panose="020B0604020202020204" pitchFamily="34" charset="0"/>
              </a:rPr>
              <a:t>unseen data. </a:t>
            </a:r>
          </a:p>
          <a:p>
            <a:r>
              <a:rPr lang="en-GB" sz="2400" dirty="0">
                <a:solidFill>
                  <a:srgbClr val="000000"/>
                </a:solidFill>
                <a:latin typeface="Arial" panose="020B0604020202020204" pitchFamily="34" charset="0"/>
              </a:rPr>
              <a:t>Overall the model performed to an acceptable level</a:t>
            </a:r>
          </a:p>
          <a:p>
            <a:r>
              <a:rPr lang="en-GB" sz="2400" dirty="0">
                <a:solidFill>
                  <a:srgbClr val="000000"/>
                </a:solidFill>
                <a:latin typeface="Arial" panose="020B0604020202020204" pitchFamily="34" charset="0"/>
              </a:rPr>
              <a:t>considering the publicly available data for Indonesia.</a:t>
            </a:r>
          </a:p>
        </p:txBody>
      </p:sp>
      <p:pic>
        <p:nvPicPr>
          <p:cNvPr id="115" name="Picture 114" descr="Sumatra AM Adapted - severe instability in validation due to dropout&#10;">
            <a:extLst>
              <a:ext uri="{FF2B5EF4-FFF2-40B4-BE49-F238E27FC236}">
                <a16:creationId xmlns:a16="http://schemas.microsoft.com/office/drawing/2014/main" id="{96DA1481-FF68-905A-28D0-20928E1C30F9}"/>
              </a:ext>
            </a:extLst>
          </p:cNvPr>
          <p:cNvPicPr>
            <a:picLocks noChangeAspect="1"/>
          </p:cNvPicPr>
          <p:nvPr/>
        </p:nvPicPr>
        <p:blipFill>
          <a:blip r:embed="rId14"/>
          <a:stretch>
            <a:fillRect/>
          </a:stretch>
        </p:blipFill>
        <p:spPr>
          <a:xfrm>
            <a:off x="31804585" y="6909479"/>
            <a:ext cx="3544564" cy="2407839"/>
          </a:xfrm>
          <a:prstGeom prst="rect">
            <a:avLst/>
          </a:prstGeom>
        </p:spPr>
      </p:pic>
      <p:pic>
        <p:nvPicPr>
          <p:cNvPr id="117" name="Picture 116" descr="Kalimantan AM Adapted - less overfitting, the dropout is working here">
            <a:extLst>
              <a:ext uri="{FF2B5EF4-FFF2-40B4-BE49-F238E27FC236}">
                <a16:creationId xmlns:a16="http://schemas.microsoft.com/office/drawing/2014/main" id="{D4CF09E3-E7A3-10F2-9238-4FBE7DBA36C2}"/>
              </a:ext>
            </a:extLst>
          </p:cNvPr>
          <p:cNvPicPr>
            <a:picLocks noChangeAspect="1"/>
          </p:cNvPicPr>
          <p:nvPr/>
        </p:nvPicPr>
        <p:blipFill>
          <a:blip r:embed="rId15"/>
          <a:stretch>
            <a:fillRect/>
          </a:stretch>
        </p:blipFill>
        <p:spPr>
          <a:xfrm>
            <a:off x="38371273" y="6892227"/>
            <a:ext cx="3377675" cy="2436631"/>
          </a:xfrm>
          <a:prstGeom prst="rect">
            <a:avLst/>
          </a:prstGeom>
        </p:spPr>
      </p:pic>
      <p:pic>
        <p:nvPicPr>
          <p:cNvPr id="119" name="Picture 118" descr="Kalimantan without dropout, severe overfitting">
            <a:extLst>
              <a:ext uri="{FF2B5EF4-FFF2-40B4-BE49-F238E27FC236}">
                <a16:creationId xmlns:a16="http://schemas.microsoft.com/office/drawing/2014/main" id="{523C7E25-9178-F54B-F9AB-3DB9C20D1F84}"/>
              </a:ext>
            </a:extLst>
          </p:cNvPr>
          <p:cNvPicPr>
            <a:picLocks noChangeAspect="1"/>
          </p:cNvPicPr>
          <p:nvPr/>
        </p:nvPicPr>
        <p:blipFill>
          <a:blip r:embed="rId16"/>
          <a:stretch>
            <a:fillRect/>
          </a:stretch>
        </p:blipFill>
        <p:spPr>
          <a:xfrm>
            <a:off x="35106449" y="6919345"/>
            <a:ext cx="3343052" cy="2420831"/>
          </a:xfrm>
          <a:prstGeom prst="rect">
            <a:avLst/>
          </a:prstGeom>
        </p:spPr>
      </p:pic>
      <p:pic>
        <p:nvPicPr>
          <p:cNvPr id="121" name="Picture 120" descr="Sumatra AM - slight overfitting">
            <a:extLst>
              <a:ext uri="{FF2B5EF4-FFF2-40B4-BE49-F238E27FC236}">
                <a16:creationId xmlns:a16="http://schemas.microsoft.com/office/drawing/2014/main" id="{CDDF2432-F097-FC59-8947-A44CF1D9636D}"/>
              </a:ext>
            </a:extLst>
          </p:cNvPr>
          <p:cNvPicPr>
            <a:picLocks noChangeAspect="1"/>
          </p:cNvPicPr>
          <p:nvPr/>
        </p:nvPicPr>
        <p:blipFill>
          <a:blip r:embed="rId17"/>
          <a:stretch>
            <a:fillRect/>
          </a:stretch>
        </p:blipFill>
        <p:spPr>
          <a:xfrm>
            <a:off x="28674264" y="6949520"/>
            <a:ext cx="3263868" cy="2367798"/>
          </a:xfrm>
          <a:prstGeom prst="rect">
            <a:avLst/>
          </a:prstGeom>
        </p:spPr>
      </p:pic>
      <p:sp>
        <p:nvSpPr>
          <p:cNvPr id="122" name="TextBox 121">
            <a:extLst>
              <a:ext uri="{FF2B5EF4-FFF2-40B4-BE49-F238E27FC236}">
                <a16:creationId xmlns:a16="http://schemas.microsoft.com/office/drawing/2014/main" id="{5E3618C6-593D-7179-39D2-623C90D50782}"/>
              </a:ext>
            </a:extLst>
          </p:cNvPr>
          <p:cNvSpPr txBox="1"/>
          <p:nvPr/>
        </p:nvSpPr>
        <p:spPr>
          <a:xfrm>
            <a:off x="28728384" y="6291208"/>
            <a:ext cx="2156862" cy="523220"/>
          </a:xfrm>
          <a:prstGeom prst="rect">
            <a:avLst/>
          </a:prstGeom>
          <a:noFill/>
        </p:spPr>
        <p:txBody>
          <a:bodyPr wrap="square">
            <a:spAutoFit/>
          </a:bodyPr>
          <a:lstStyle/>
          <a:p>
            <a:r>
              <a:rPr lang="en-US" sz="2800" dirty="0"/>
              <a:t>Sumatra AM</a:t>
            </a:r>
          </a:p>
        </p:txBody>
      </p:sp>
      <p:sp>
        <p:nvSpPr>
          <p:cNvPr id="123" name="TextBox 122">
            <a:extLst>
              <a:ext uri="{FF2B5EF4-FFF2-40B4-BE49-F238E27FC236}">
                <a16:creationId xmlns:a16="http://schemas.microsoft.com/office/drawing/2014/main" id="{B92FF1A8-94CD-2248-F413-EB6577237B8B}"/>
              </a:ext>
            </a:extLst>
          </p:cNvPr>
          <p:cNvSpPr txBox="1"/>
          <p:nvPr/>
        </p:nvSpPr>
        <p:spPr>
          <a:xfrm>
            <a:off x="31743716" y="6284800"/>
            <a:ext cx="3605433" cy="523220"/>
          </a:xfrm>
          <a:prstGeom prst="rect">
            <a:avLst/>
          </a:prstGeom>
          <a:noFill/>
        </p:spPr>
        <p:txBody>
          <a:bodyPr wrap="square">
            <a:spAutoFit/>
          </a:bodyPr>
          <a:lstStyle/>
          <a:p>
            <a:r>
              <a:rPr lang="en-US" sz="2800" dirty="0"/>
              <a:t>Sumatra AM Adapted</a:t>
            </a:r>
          </a:p>
        </p:txBody>
      </p:sp>
      <p:sp>
        <p:nvSpPr>
          <p:cNvPr id="124" name="TextBox 123">
            <a:extLst>
              <a:ext uri="{FF2B5EF4-FFF2-40B4-BE49-F238E27FC236}">
                <a16:creationId xmlns:a16="http://schemas.microsoft.com/office/drawing/2014/main" id="{DC484ED1-B6B1-9390-999C-14AC23554774}"/>
              </a:ext>
            </a:extLst>
          </p:cNvPr>
          <p:cNvSpPr txBox="1"/>
          <p:nvPr/>
        </p:nvSpPr>
        <p:spPr>
          <a:xfrm>
            <a:off x="35406512" y="6291208"/>
            <a:ext cx="2699680" cy="523220"/>
          </a:xfrm>
          <a:prstGeom prst="rect">
            <a:avLst/>
          </a:prstGeom>
          <a:noFill/>
        </p:spPr>
        <p:txBody>
          <a:bodyPr wrap="square">
            <a:spAutoFit/>
          </a:bodyPr>
          <a:lstStyle/>
          <a:p>
            <a:r>
              <a:rPr lang="en-US" sz="2800" dirty="0"/>
              <a:t>Kalimantan AM</a:t>
            </a:r>
          </a:p>
        </p:txBody>
      </p:sp>
      <p:sp>
        <p:nvSpPr>
          <p:cNvPr id="125" name="TextBox 124">
            <a:extLst>
              <a:ext uri="{FF2B5EF4-FFF2-40B4-BE49-F238E27FC236}">
                <a16:creationId xmlns:a16="http://schemas.microsoft.com/office/drawing/2014/main" id="{963C9ABB-9CDB-97E1-C029-F8BA93D59D81}"/>
              </a:ext>
            </a:extLst>
          </p:cNvPr>
          <p:cNvSpPr txBox="1"/>
          <p:nvPr/>
        </p:nvSpPr>
        <p:spPr>
          <a:xfrm>
            <a:off x="38607092" y="6054346"/>
            <a:ext cx="3140070" cy="954107"/>
          </a:xfrm>
          <a:prstGeom prst="rect">
            <a:avLst/>
          </a:prstGeom>
          <a:noFill/>
        </p:spPr>
        <p:txBody>
          <a:bodyPr wrap="square">
            <a:spAutoFit/>
          </a:bodyPr>
          <a:lstStyle/>
          <a:p>
            <a:r>
              <a:rPr lang="en-US" sz="2800" dirty="0"/>
              <a:t>Kalimantan AM</a:t>
            </a:r>
          </a:p>
          <a:p>
            <a:r>
              <a:rPr lang="en-US" sz="2800" dirty="0"/>
              <a:t>Adapted</a:t>
            </a:r>
          </a:p>
        </p:txBody>
      </p:sp>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78C8-AD4D-B32D-8C1E-9700FA36A57E}"/>
              </a:ext>
            </a:extLst>
          </p:cNvPr>
          <p:cNvSpPr>
            <a:spLocks noGrp="1"/>
          </p:cNvSpPr>
          <p:nvPr>
            <p:ph type="title"/>
          </p:nvPr>
        </p:nvSpPr>
        <p:spPr/>
        <p:txBody>
          <a:bodyPr/>
          <a:lstStyle/>
          <a:p>
            <a:r>
              <a:rPr lang="en-US" dirty="0"/>
              <a:t>Notes and sources</a:t>
            </a:r>
          </a:p>
        </p:txBody>
      </p:sp>
      <p:sp>
        <p:nvSpPr>
          <p:cNvPr id="3" name="Text Placeholder 2">
            <a:extLst>
              <a:ext uri="{FF2B5EF4-FFF2-40B4-BE49-F238E27FC236}">
                <a16:creationId xmlns:a16="http://schemas.microsoft.com/office/drawing/2014/main" id="{96EE4D9D-871F-B7BA-49EF-061C132F796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E79C044-872D-51E8-C528-B87D951B770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DF24F34-C3BC-4FA7-DBE1-0F81140A54D6}"/>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E60303D1-74C1-7868-BF6E-C87E08B7BCB7}"/>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F6B30A5-DA76-1F09-B02D-72550F4BEBD9}"/>
              </a:ext>
            </a:extLst>
          </p:cNvPr>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561BF1F1-C215-3757-5D6E-C68FA669B70D}"/>
              </a:ext>
            </a:extLst>
          </p:cNvPr>
          <p:cNvSpPr txBox="1"/>
          <p:nvPr/>
        </p:nvSpPr>
        <p:spPr>
          <a:xfrm>
            <a:off x="2523744" y="5425510"/>
            <a:ext cx="38776656" cy="18558927"/>
          </a:xfrm>
          <a:prstGeom prst="rect">
            <a:avLst/>
          </a:prstGeom>
          <a:noFill/>
        </p:spPr>
        <p:txBody>
          <a:bodyPr wrap="square" rtlCol="0">
            <a:spAutoFit/>
          </a:bodyPr>
          <a:lstStyle/>
          <a:p>
            <a:r>
              <a:rPr lang="en-US" sz="4800" dirty="0"/>
              <a:t>79% of deforestation done to make space for agriculture</a:t>
            </a:r>
          </a:p>
          <a:p>
            <a:r>
              <a:rPr lang="en-US" sz="4800" dirty="0">
                <a:hlinkClick r:id="rId2"/>
              </a:rPr>
              <a:t>https://www.globalforestwatch.org/dashboards/country/IDN/?map=eyJjYW5Cb3VuZCI6dHJ1ZX0%3D</a:t>
            </a:r>
            <a:r>
              <a:rPr lang="en-US" sz="4800" dirty="0"/>
              <a:t> </a:t>
            </a:r>
          </a:p>
          <a:p>
            <a:endParaRPr lang="en-US" sz="4800" dirty="0"/>
          </a:p>
          <a:p>
            <a:r>
              <a:rPr lang="en-US" sz="4800" dirty="0"/>
              <a:t>3.3 tons per hectare of palm oil vs 0.7 tons per hectare for the second most efficient crop (global average, it is even at 5.4t/ha in Indonesia). Solution is not to punish farmers but to support the most vulnerable in making a livelihood in a sustainable manner (maybe investing in more processing plants in areas with high deforestation risk since 50% of palm oil is exported unprocessed)</a:t>
            </a:r>
          </a:p>
          <a:p>
            <a:r>
              <a:rPr lang="en-US" sz="4800" dirty="0">
                <a:hlinkClick r:id="rId3"/>
              </a:rPr>
              <a:t>https://www.mdpi.com/2073-4395/15/6/1465</a:t>
            </a:r>
            <a:endParaRPr lang="en-US" sz="4800" dirty="0"/>
          </a:p>
          <a:p>
            <a:r>
              <a:rPr lang="en-US" sz="4800" dirty="0">
                <a:hlinkClick r:id="rId2"/>
              </a:rPr>
              <a:t>https://www.globalforestwatch.org/dashboards/country/IDN/?map=eyJjYW5Cb3VuZCI6dHJ1ZX0%3D</a:t>
            </a:r>
            <a:r>
              <a:rPr lang="en-US" sz="4800" dirty="0"/>
              <a:t> </a:t>
            </a:r>
          </a:p>
          <a:p>
            <a:endParaRPr lang="en-US" sz="4800" dirty="0"/>
          </a:p>
          <a:p>
            <a:r>
              <a:rPr lang="en-US" sz="4800" dirty="0"/>
              <a:t>Were on right track: </a:t>
            </a:r>
            <a:r>
              <a:rPr lang="en-US" sz="4800" dirty="0" err="1"/>
              <a:t>Averageing</a:t>
            </a:r>
            <a:r>
              <a:rPr lang="en-US" sz="4800" dirty="0"/>
              <a:t> below 1Mha of tree coverage loss from 2019 to 2022 but then trending upwards again in recent years, </a:t>
            </a:r>
            <a:r>
              <a:rPr lang="en-US" sz="4800" dirty="0" err="1"/>
              <a:t>averageing</a:t>
            </a:r>
            <a:r>
              <a:rPr lang="en-US" sz="4800" dirty="0"/>
              <a:t> over 1Mha a year from 2022 and 2024. Tree coverage loss is not the same as deforestation. Tree coverage and deforestation are measured when an area has a &gt;30% loss of tree canopy coverage, it counts as deforestation if it is within the limits of a forest and tree coverage if not.</a:t>
            </a:r>
          </a:p>
          <a:p>
            <a:endParaRPr lang="en-US" sz="4800" dirty="0"/>
          </a:p>
          <a:p>
            <a:r>
              <a:rPr lang="en-US" sz="4800" dirty="0"/>
              <a:t>Deforestation creating horrible floods, devastating local infrastructure and leading to famine. </a:t>
            </a:r>
          </a:p>
          <a:p>
            <a:r>
              <a:rPr lang="en-US" sz="4800" dirty="0">
                <a:hlinkClick r:id="rId4"/>
              </a:rPr>
              <a:t>https://carbon-pulse.com/464583/</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a:p>
            <a:r>
              <a:rPr lang="en-US" sz="4800" dirty="0"/>
              <a:t>The Indonesian government is committed to making change: they fined mining and palm oil companies 2.7billion USD for operating in forest areas (just recently, on December 8th 2025) </a:t>
            </a:r>
          </a:p>
          <a:p>
            <a:r>
              <a:rPr lang="en-US" sz="4800" dirty="0">
                <a:hlinkClick r:id="rId6"/>
              </a:rPr>
              <a:t>https://www.reuters.com/sustainability/indonesia-fines-dozens-palm-oil-mining-companies-23-billion-operating-forest-2025-12-08/</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p:txBody>
      </p:sp>
      <p:sp>
        <p:nvSpPr>
          <p:cNvPr id="13" name="TextBox 12">
            <a:extLst>
              <a:ext uri="{FF2B5EF4-FFF2-40B4-BE49-F238E27FC236}">
                <a16:creationId xmlns:a16="http://schemas.microsoft.com/office/drawing/2014/main" id="{0E053BE5-92BA-81BC-213B-8AF9F60D8B69}"/>
              </a:ext>
            </a:extLst>
          </p:cNvPr>
          <p:cNvSpPr txBox="1"/>
          <p:nvPr/>
        </p:nvSpPr>
        <p:spPr>
          <a:xfrm>
            <a:off x="2523744" y="23772040"/>
            <a:ext cx="37862256" cy="3046988"/>
          </a:xfrm>
          <a:prstGeom prst="rect">
            <a:avLst/>
          </a:prstGeom>
          <a:noFill/>
        </p:spPr>
        <p:txBody>
          <a:bodyPr wrap="square">
            <a:spAutoFit/>
          </a:bodyPr>
          <a:lstStyle/>
          <a:p>
            <a:r>
              <a:rPr lang="en-US" sz="4800" b="0" i="0" u="none" strike="noStrike" dirty="0" err="1">
                <a:solidFill>
                  <a:srgbClr val="000000"/>
                </a:solidFill>
                <a:effectLst/>
                <a:latin typeface="-webkit-standard"/>
              </a:rPr>
              <a:t>MapBiomas</a:t>
            </a:r>
            <a:r>
              <a:rPr lang="en-US" sz="4800" b="0" i="0" u="none" strike="noStrike" dirty="0">
                <a:solidFill>
                  <a:srgbClr val="000000"/>
                </a:solidFill>
                <a:effectLst/>
                <a:latin typeface="-webkit-standard"/>
              </a:rPr>
              <a:t> Indonesia for mapping – it is under creative commons license (https://</a:t>
            </a:r>
            <a:r>
              <a:rPr lang="en-US" sz="4800" b="0" i="0" u="none" strike="noStrike" dirty="0" err="1">
                <a:solidFill>
                  <a:srgbClr val="000000"/>
                </a:solidFill>
                <a:effectLst/>
                <a:latin typeface="-webkit-standard"/>
              </a:rPr>
              <a:t>brasil.mapbiomas.org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en</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perguntas-frequentes</a:t>
            </a:r>
            <a:r>
              <a:rPr lang="en-US" sz="4800" b="0" i="0" u="none" strike="noStrike" dirty="0">
                <a:solidFill>
                  <a:srgbClr val="000000"/>
                </a:solidFill>
                <a:effectLst/>
                <a:latin typeface="-webkit-standard"/>
              </a:rPr>
              <a:t>/) https://</a:t>
            </a:r>
            <a:r>
              <a:rPr lang="en-US" sz="4800" b="0" i="0" u="none" strike="noStrike" dirty="0" err="1">
                <a:solidFill>
                  <a:srgbClr val="000000"/>
                </a:solidFill>
                <a:effectLst/>
                <a:latin typeface="-webkit-standard"/>
              </a:rPr>
              <a:t>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analise</a:t>
            </a:r>
            <a:r>
              <a:rPr lang="en-US" sz="4800" b="0" i="0" u="none" strike="noStrike" dirty="0">
                <a:solidFill>
                  <a:srgbClr val="000000"/>
                </a:solidFill>
                <a:effectLst/>
                <a:latin typeface="-webkit-standard"/>
              </a:rPr>
              <a:t>-de-</a:t>
            </a:r>
            <a:r>
              <a:rPr lang="en-US" sz="4800" b="0" i="0" u="none" strike="noStrike" dirty="0" err="1">
                <a:solidFill>
                  <a:srgbClr val="000000"/>
                </a:solidFill>
                <a:effectLst/>
                <a:latin typeface="-webkit-standard"/>
              </a:rPr>
              <a:t>acuracia</a:t>
            </a:r>
            <a:endParaRPr lang="en-US" sz="4800" b="0" i="0" u="none" strike="noStrike" dirty="0">
              <a:solidFill>
                <a:srgbClr val="000000"/>
              </a:solidFill>
              <a:effectLst/>
              <a:latin typeface="-webkit-standard"/>
            </a:endParaRPr>
          </a:p>
          <a:p>
            <a:r>
              <a:rPr lang="en-US" sz="4800" dirty="0">
                <a:solidFill>
                  <a:srgbClr val="000000"/>
                </a:solidFill>
                <a:latin typeface="-webkit-standard"/>
              </a:rPr>
              <a:t>Sentinel-2 4band data for training() 10m pixel </a:t>
            </a:r>
            <a:r>
              <a:rPr lang="en-US" sz="4800" dirty="0">
                <a:solidFill>
                  <a:srgbClr val="000000"/>
                </a:solidFill>
                <a:latin typeface="-webkit-standard"/>
                <a:hlinkClick r:id="rId7"/>
              </a:rPr>
              <a:t>https://www.copernicus.eu/en/documentation/information-material/esa-cci-open-data-portal-projectdata-acces</a:t>
            </a:r>
            <a:r>
              <a:rPr lang="en-US" sz="4800" dirty="0">
                <a:solidFill>
                  <a:srgbClr val="000000"/>
                </a:solidFill>
                <a:latin typeface="-webkit-standard"/>
                <a:hlinkClick r:id="rId7"/>
              </a:rPr>
              <a:t>s</a:t>
            </a:r>
            <a:endParaRPr lang="en-US" sz="4800" dirty="0">
              <a:solidFill>
                <a:srgbClr val="000000"/>
              </a:solidFill>
              <a:latin typeface="-webkit-standard"/>
            </a:endParaRPr>
          </a:p>
        </p:txBody>
      </p:sp>
    </p:spTree>
    <p:extLst>
      <p:ext uri="{BB962C8B-B14F-4D97-AF65-F5344CB8AC3E}">
        <p14:creationId xmlns:p14="http://schemas.microsoft.com/office/powerpoint/2010/main" val="21204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456D-FFFA-4A7F-3973-11A576279F5B}"/>
              </a:ext>
            </a:extLst>
          </p:cNvPr>
          <p:cNvSpPr>
            <a:spLocks noGrp="1"/>
          </p:cNvSpPr>
          <p:nvPr>
            <p:ph type="title"/>
          </p:nvPr>
        </p:nvSpPr>
        <p:spPr/>
        <p:txBody>
          <a:bodyPr/>
          <a:lstStyle/>
          <a:p>
            <a:r>
              <a:rPr lang="en-US" dirty="0" err="1"/>
              <a:t>Github</a:t>
            </a:r>
            <a:r>
              <a:rPr lang="en-US" dirty="0"/>
              <a:t> link</a:t>
            </a:r>
          </a:p>
        </p:txBody>
      </p:sp>
      <p:sp>
        <p:nvSpPr>
          <p:cNvPr id="3" name="Text Placeholder 2">
            <a:extLst>
              <a:ext uri="{FF2B5EF4-FFF2-40B4-BE49-F238E27FC236}">
                <a16:creationId xmlns:a16="http://schemas.microsoft.com/office/drawing/2014/main" id="{81FD2138-104C-C97E-7095-282FC021E12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D92ECC7-F44C-1B15-30F5-69D0716D68A9}"/>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BD33F0C9-9C94-0F0B-413E-5736F0CA586F}"/>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17F27F62-DC8C-F859-FAED-C715DD77A8C8}"/>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D6A1430-BCA7-3EBF-E16B-ADFB7B646D57}"/>
              </a:ext>
            </a:extLst>
          </p:cNvPr>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BA96DCDC-F7B0-A7F3-E70D-181D3986EE1C}"/>
              </a:ext>
            </a:extLst>
          </p:cNvPr>
          <p:cNvSpPr txBox="1"/>
          <p:nvPr/>
        </p:nvSpPr>
        <p:spPr>
          <a:xfrm>
            <a:off x="5242560" y="14811494"/>
            <a:ext cx="32430720" cy="769441"/>
          </a:xfrm>
          <a:prstGeom prst="rect">
            <a:avLst/>
          </a:prstGeom>
          <a:noFill/>
        </p:spPr>
        <p:txBody>
          <a:bodyPr wrap="square">
            <a:spAutoFit/>
          </a:bodyPr>
          <a:lstStyle/>
          <a:p>
            <a:r>
              <a:rPr lang="en-US" sz="4400" dirty="0">
                <a:hlinkClick r:id="rId2"/>
              </a:rPr>
              <a:t>https://github.com/Shadyabu/deforestation_indonesia</a:t>
            </a:r>
            <a:r>
              <a:rPr lang="en-US" sz="4400" dirty="0"/>
              <a:t> </a:t>
            </a:r>
          </a:p>
        </p:txBody>
      </p:sp>
    </p:spTree>
    <p:extLst>
      <p:ext uri="{BB962C8B-B14F-4D97-AF65-F5344CB8AC3E}">
        <p14:creationId xmlns:p14="http://schemas.microsoft.com/office/powerpoint/2010/main" val="1565477945"/>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35FEB0-B839-4E5E-AADA-024AA63178E7}">
  <ds:schemaRefs>
    <ds:schemaRef ds:uri="http://www.w3.org/XML/1998/namespace"/>
    <ds:schemaRef ds:uri="31319a9f-c50a-4d3b-8fa9-492cace4e4c3"/>
    <ds:schemaRef ds:uri="http://schemas.microsoft.com/office/2006/documentManagement/types"/>
    <ds:schemaRef ds:uri="http://purl.org/dc/terms/"/>
    <ds:schemaRef ds:uri="http://purl.org/dc/elements/1.1/"/>
    <ds:schemaRef ds:uri="http://schemas.microsoft.com/office/infopath/2007/PartnerControls"/>
    <ds:schemaRef ds:uri="d5fb6ed1-db9c-48a3-a5c6-9c2d850d1a1b"/>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3.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9570</TotalTime>
  <Words>1623</Words>
  <Application>Microsoft Macintosh PowerPoint</Application>
  <PresentationFormat>Custom</PresentationFormat>
  <Paragraphs>132</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-webkit-standard</vt:lpstr>
      <vt:lpstr>Arial</vt:lpstr>
      <vt:lpstr>Helvetica</vt:lpstr>
      <vt:lpstr>UCL_Black_A0_Landscape_Poster_Theme</vt:lpstr>
      <vt:lpstr>Deforestation Detection in Indonesia</vt:lpstr>
      <vt:lpstr>Notes and sources</vt:lpstr>
      <vt:lpstr>Github link</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1</cp:lastModifiedBy>
  <cp:revision>13</cp:revision>
  <dcterms:created xsi:type="dcterms:W3CDTF">2020-10-12T16:47:39Z</dcterms:created>
  <dcterms:modified xsi:type="dcterms:W3CDTF">2025-12-11T04:29:12Z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